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87" r:id="rId3"/>
    <p:sldMasterId id="2147483700" r:id="rId4"/>
    <p:sldMasterId id="2147483726" r:id="rId5"/>
  </p:sldMasterIdLst>
  <p:notesMasterIdLst>
    <p:notesMasterId r:id="rId45"/>
  </p:notesMasterIdLst>
  <p:sldIdLst>
    <p:sldId id="256" r:id="rId6"/>
    <p:sldId id="259" r:id="rId7"/>
    <p:sldId id="257" r:id="rId8"/>
    <p:sldId id="263" r:id="rId9"/>
    <p:sldId id="299" r:id="rId10"/>
    <p:sldId id="264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78" r:id="rId22"/>
    <p:sldId id="280" r:id="rId23"/>
    <p:sldId id="281" r:id="rId24"/>
    <p:sldId id="304" r:id="rId25"/>
    <p:sldId id="283" r:id="rId26"/>
    <p:sldId id="284" r:id="rId27"/>
    <p:sldId id="261" r:id="rId28"/>
    <p:sldId id="262" r:id="rId29"/>
    <p:sldId id="301" r:id="rId30"/>
    <p:sldId id="285" r:id="rId31"/>
    <p:sldId id="286" r:id="rId32"/>
    <p:sldId id="287" r:id="rId33"/>
    <p:sldId id="300" r:id="rId34"/>
    <p:sldId id="305" r:id="rId35"/>
    <p:sldId id="288" r:id="rId36"/>
    <p:sldId id="291" r:id="rId37"/>
    <p:sldId id="292" r:id="rId38"/>
    <p:sldId id="294" r:id="rId39"/>
    <p:sldId id="293" r:id="rId40"/>
    <p:sldId id="295" r:id="rId41"/>
    <p:sldId id="297" r:id="rId42"/>
    <p:sldId id="296" r:id="rId43"/>
    <p:sldId id="306" r:id="rId44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4E0930"/>
    <a:srgbClr val="ED3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/>
    <p:restoredTop sz="88018"/>
  </p:normalViewPr>
  <p:slideViewPr>
    <p:cSldViewPr snapToGrid="0">
      <p:cViewPr varScale="1">
        <p:scale>
          <a:sx n="118" d="100"/>
          <a:sy n="118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50252-DE4B-7A47-BCB6-FE4037E4383B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3B92-6E3B-0A4B-991C-A7ED34B49C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08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rof.iut-orsay.fr/alambic/menu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QR-code à intégrer peut-être à la diapo sur le handicap mais je n’ai pas trouvé </a:t>
            </a:r>
            <a:r>
              <a:rPr lang="fr-FR"/>
              <a:t>la place (Vincent)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17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10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 Élodie </a:t>
            </a:r>
            <a:r>
              <a:rPr lang="fr-FR" dirty="0" err="1"/>
              <a:t>Leducq</a:t>
            </a:r>
            <a:r>
              <a:rPr lang="fr-FR" dirty="0"/>
              <a:t>. Stats 2022 établies sur 53 répondants. 0% dans la catégorie « emploi ou recherche d’emploi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7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 Élodie </a:t>
            </a:r>
            <a:r>
              <a:rPr lang="fr-FR" dirty="0" err="1"/>
              <a:t>Leducq</a:t>
            </a:r>
            <a:r>
              <a:rPr lang="fr-FR" dirty="0"/>
              <a:t>. Stats 2022 établies sur 53 répondants. 0% dans la catégorie « emploi ou recherche d’emploi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41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Données brute extraites d’Alambic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https://webprof.iut-orsay.fr/alambic/menu</a:t>
            </a:r>
            <a:r>
              <a:rPr lang="fr-FR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choisir « Résultats de la cohorte »</a:t>
            </a:r>
          </a:p>
          <a:p>
            <a:r>
              <a:rPr lang="fr-FR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Copié depuis le navigateur avec ctrl ou cmd enfoncé / collage sans mise en forme dans une nouvelle table ici</a:t>
            </a:r>
          </a:p>
          <a:p>
            <a:r>
              <a:rPr lang="fr-FR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Onglet BUT, année,  Résultats de la cohorte 2022</a:t>
            </a:r>
          </a:p>
          <a:p>
            <a:r>
              <a:rPr lang="fr-FR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Problème : les étudiants démissionnaires hors stats (à vérifier)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30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STI2D SIN: Sciences et Technologies  de l'Industrie et du Développement Durable, option Systèmes d’Information et Numérique </a:t>
            </a:r>
            <a:br>
              <a:rPr lang="fr-FR" dirty="0"/>
            </a:br>
            <a:r>
              <a:rPr lang="fr-FR" dirty="0"/>
              <a:t>STMG SIG : Sciences et Technologies de l'Industrie du Management et de la Gestion, option Systèmes d’Information et de Gestion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00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Temps de transport domicile – IUT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7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Temps de transport domicile – IUT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D3B92-6E3B-0A4B-991C-A7ED34B49C2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64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Diapo contenu numér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0" y="0"/>
            <a:ext cx="9144000" cy="1268760"/>
          </a:xfrm>
          <a:prstGeom prst="rect">
            <a:avLst/>
          </a:prstGeom>
          <a:solidFill>
            <a:srgbClr val="630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8075734" y="188760"/>
            <a:ext cx="918805" cy="108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 bwMode="auto">
          <a:xfrm>
            <a:off x="467544" y="274638"/>
            <a:ext cx="7632848" cy="56207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-220577" y="6303385"/>
            <a:ext cx="688121" cy="365125"/>
          </a:xfrm>
          <a:prstGeom prst="rect">
            <a:avLst/>
          </a:prstGeom>
        </p:spPr>
        <p:txBody>
          <a:bodyPr/>
          <a:lstStyle>
            <a:lvl1pPr>
              <a:defRPr lang="fr-FR" sz="1200">
                <a:solidFill>
                  <a:srgbClr val="020202"/>
                </a:solidFill>
              </a:defRPr>
            </a:lvl1pPr>
          </a:lstStyle>
          <a:p>
            <a:pPr>
              <a:defRPr/>
            </a:pPr>
            <a:fld id="{641C90A5-C474-45C2-8719-E69FDD0C6A55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467544" y="1556792"/>
            <a:ext cx="7632848" cy="4641124"/>
          </a:xfrm>
        </p:spPr>
        <p:txBody>
          <a:bodyPr/>
          <a:lstStyle>
            <a:lvl1pPr marL="504000" indent="-504000">
              <a:spcBef>
                <a:spcPts val="1400"/>
              </a:spcBef>
              <a:spcAft>
                <a:spcPts val="0"/>
              </a:spcAft>
              <a:buClr>
                <a:srgbClr val="63003C"/>
              </a:buClr>
              <a:buSzPct val="150000"/>
              <a:buFont typeface="+mj-lt"/>
              <a:buAutoNum type="arabicPeriod"/>
              <a:defRPr/>
            </a:lvl1pPr>
            <a:lvl2pPr marL="504000">
              <a:buClr>
                <a:srgbClr val="63003C"/>
              </a:buClr>
              <a:defRPr/>
            </a:lvl2pPr>
            <a:lvl3pPr marL="504000">
              <a:buClr>
                <a:srgbClr val="63003C"/>
              </a:buClr>
              <a:defRPr/>
            </a:lvl3pPr>
            <a:lvl4pPr marL="684000">
              <a:buClr>
                <a:srgbClr val="63003C"/>
              </a:buClr>
              <a:defRPr/>
            </a:lvl4pPr>
            <a:lvl5pPr marL="684000" indent="0">
              <a:buClr>
                <a:srgbClr val="63003C"/>
              </a:buClr>
              <a:defRPr/>
            </a:lvl5pPr>
          </a:lstStyle>
          <a:p>
            <a:pPr lvl="0">
              <a:defRPr/>
            </a:pPr>
            <a:r>
              <a:rPr lang="fr-FR"/>
              <a:t>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8075734" y="1700808"/>
            <a:ext cx="918805" cy="1080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9988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67640" y="274680"/>
            <a:ext cx="7632000" cy="26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67640" y="274680"/>
            <a:ext cx="7632000" cy="26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67640" y="274680"/>
            <a:ext cx="7632000" cy="26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0E452-C9BC-FF0F-4066-7C4FDACEE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F71C5E-D233-4D61-1679-E725E525F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B9A51E-0790-6A91-D537-2A45226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8D97C-9ADC-1DFC-B35C-B7CA9B55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8F4AC7-8539-75D2-188B-984F4C27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940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4A644-B092-89BB-A460-9C6F7BD7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5E5859-001B-54F7-CFFA-13EE7BEC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24CE1-51E6-DA80-C318-38660B26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AE41CD-7E05-F8E4-CE66-175D8C7E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1CE30B-E1CC-216A-5561-4AA14F6D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1926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6699F-A11A-3E81-A924-8ACFF60A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77338C-59F3-8595-B313-F74C4269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ABF4C4-660B-5C5C-6E9C-EFEE2ADF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E96502-CDEB-7729-2B64-89D163851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6F475A-EBB0-2993-9FED-7EA13A56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9858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B89C1-AD05-8D91-AF31-06855240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CBC716-EA45-BEBF-A178-5C5D9E955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EA359E-7512-F148-55DC-22E86AD43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B564DC-9906-2B50-C42A-0205FDD3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247D39-A537-630D-89B4-2CFEF5DE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0D984A-8290-5D7D-F0B1-E179AA64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1987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05F52-0EB7-1BD4-9DB3-5DD7BB61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1E3AC-35DF-48C3-D772-578AD72C5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1DC763-71D6-BD28-8077-B5BA78EDF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BAF9BA-5631-7D04-5CA3-2DDF99418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8DDBF3-3367-19DE-685E-D46345D22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19B0F8-80C3-D0B5-DF5E-8A3E2087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1CDFD8-A91B-8DBF-F13C-5855CE01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160FD3-FB0A-FFB3-424F-5EC8EEA8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5887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660D2-5D43-4E5D-ED0B-D81263494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5BBCC-0923-A256-B14D-279E5FE4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26227F-9F75-BAEB-5547-F41BC83F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5DBA40-1B37-3783-6DF5-386762DD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838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F713B2-246D-0624-EBEE-CD588849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4E0790-C900-09A0-6B2E-FAFBFFD1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420739-55CB-6E6A-86C9-B4586358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074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7FD2B-5C0F-C56B-299A-49DEDA29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405187-088D-667F-DE4A-A6F91441F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1A8693-3068-43F5-8097-F38A7E17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C5527C-5238-0EE8-E46E-0D826AE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2A6631-792C-D728-E0F3-DF570936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0AEE81-E901-73D9-2DE3-AC70F2AD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3239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6905E-2C40-EBFA-C453-918E56F9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ADB941-B619-E6E3-CFF6-53FB0A3EE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AD8672-CE5B-BA72-5B83-D971F0E89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F58CFC-1901-A3DB-FB86-922282CB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1921C7-C30F-308B-B363-D762B5FC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767F1F-9122-7E60-B9BB-8F353FB9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0207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1BC95-5A46-C2D4-3C55-36E0EE8E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898779-BB96-66E5-CFF3-D0E8075E2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741F90-D7A6-8A4C-9A72-B8CFD0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420ACB-D8B6-F642-9B04-845E6AB3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8E669A-8FF6-2526-49AA-F96E3A61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615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67640" y="274680"/>
            <a:ext cx="7632000" cy="26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763ACB5-46BF-2C85-6AF0-00C90F1D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AAB1B9-E21D-5F5F-D873-C44EAA62E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F02B6A-2DD8-0694-CD8C-E555A71F9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7481BB-699F-7A57-5BB9-5CD8C6B4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447219-B2BE-B46C-D0F6-48CE3BFA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37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9143280" cy="1267920"/>
          </a:xfrm>
          <a:prstGeom prst="rect">
            <a:avLst/>
          </a:prstGeom>
          <a:solidFill>
            <a:srgbClr val="63004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Picture 13"/>
          <p:cNvPicPr/>
          <p:nvPr/>
        </p:nvPicPr>
        <p:blipFill>
          <a:blip r:embed="rId15"/>
          <a:stretch/>
        </p:blipFill>
        <p:spPr>
          <a:xfrm>
            <a:off x="8075880" y="188640"/>
            <a:ext cx="918000" cy="1079280"/>
          </a:xfrm>
          <a:prstGeom prst="rect">
            <a:avLst/>
          </a:prstGeom>
          <a:ln>
            <a:noFill/>
          </a:ln>
        </p:spPr>
      </p:pic>
      <p:pic>
        <p:nvPicPr>
          <p:cNvPr id="43" name="Image 15"/>
          <p:cNvPicPr/>
          <p:nvPr/>
        </p:nvPicPr>
        <p:blipFill>
          <a:blip r:embed="rId16"/>
          <a:stretch/>
        </p:blipFill>
        <p:spPr>
          <a:xfrm>
            <a:off x="7075440" y="6243120"/>
            <a:ext cx="1259280" cy="556920"/>
          </a:xfrm>
          <a:prstGeom prst="rect">
            <a:avLst/>
          </a:prstGeom>
          <a:ln>
            <a:noFill/>
          </a:ln>
        </p:spPr>
      </p:pic>
      <p:pic>
        <p:nvPicPr>
          <p:cNvPr id="44" name="Picture 13"/>
          <p:cNvPicPr/>
          <p:nvPr/>
        </p:nvPicPr>
        <p:blipFill>
          <a:blip r:embed="rId15"/>
          <a:stretch/>
        </p:blipFill>
        <p:spPr>
          <a:xfrm>
            <a:off x="8075880" y="1700640"/>
            <a:ext cx="918000" cy="107928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3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5304600" cy="6857280"/>
          </a:xfrm>
          <a:prstGeom prst="rect">
            <a:avLst/>
          </a:prstGeom>
          <a:solidFill>
            <a:srgbClr val="63003C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Image 7"/>
          <p:cNvPicPr/>
          <p:nvPr/>
        </p:nvPicPr>
        <p:blipFill>
          <a:blip r:embed="rId14"/>
          <a:stretch/>
        </p:blipFill>
        <p:spPr>
          <a:xfrm>
            <a:off x="7421400" y="6202440"/>
            <a:ext cx="1439280" cy="48672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9143280" cy="1267920"/>
          </a:xfrm>
          <a:prstGeom prst="rect">
            <a:avLst/>
          </a:prstGeom>
          <a:solidFill>
            <a:srgbClr val="63004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Picture 13"/>
          <p:cNvPicPr/>
          <p:nvPr/>
        </p:nvPicPr>
        <p:blipFill>
          <a:blip r:embed="rId14"/>
          <a:stretch/>
        </p:blipFill>
        <p:spPr>
          <a:xfrm>
            <a:off x="8075880" y="188640"/>
            <a:ext cx="918000" cy="1079280"/>
          </a:xfrm>
          <a:prstGeom prst="rect">
            <a:avLst/>
          </a:prstGeom>
          <a:ln>
            <a:noFill/>
          </a:ln>
        </p:spPr>
      </p:pic>
      <p:pic>
        <p:nvPicPr>
          <p:cNvPr id="125" name="Image 15"/>
          <p:cNvPicPr/>
          <p:nvPr/>
        </p:nvPicPr>
        <p:blipFill>
          <a:blip r:embed="rId15"/>
          <a:stretch/>
        </p:blipFill>
        <p:spPr>
          <a:xfrm>
            <a:off x="7075440" y="6243120"/>
            <a:ext cx="1259280" cy="556920"/>
          </a:xfrm>
          <a:prstGeom prst="rect">
            <a:avLst/>
          </a:prstGeom>
          <a:ln>
            <a:noFill/>
          </a:ln>
        </p:spPr>
      </p:pic>
      <p:pic>
        <p:nvPicPr>
          <p:cNvPr id="126" name="Picture 13"/>
          <p:cNvPicPr/>
          <p:nvPr/>
        </p:nvPicPr>
        <p:blipFill>
          <a:blip r:embed="rId14"/>
          <a:stretch/>
        </p:blipFill>
        <p:spPr>
          <a:xfrm>
            <a:off x="8075880" y="1700640"/>
            <a:ext cx="918000" cy="10792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0" y="0"/>
            <a:ext cx="9143640" cy="1268280"/>
          </a:xfrm>
          <a:prstGeom prst="rect">
            <a:avLst/>
          </a:prstGeom>
          <a:solidFill>
            <a:srgbClr val="6300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13"/>
          <p:cNvPicPr/>
          <p:nvPr/>
        </p:nvPicPr>
        <p:blipFill>
          <a:blip r:embed="rId14"/>
          <a:stretch/>
        </p:blipFill>
        <p:spPr>
          <a:xfrm>
            <a:off x="8075880" y="188640"/>
            <a:ext cx="918360" cy="1079640"/>
          </a:xfrm>
          <a:prstGeom prst="rect">
            <a:avLst/>
          </a:prstGeom>
          <a:ln>
            <a:noFill/>
          </a:ln>
        </p:spPr>
      </p:pic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360" cy="56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Modifiez le style du titre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63720" y="6303240"/>
            <a:ext cx="4035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82A2FBF-5667-401F-B3B7-2366FA51E68F}" type="slidenum">
              <a:rPr lang="fr-FR" sz="1000" b="0" strike="noStrike" spc="-1">
                <a:solidFill>
                  <a:srgbClr val="63003C"/>
                </a:solidFill>
                <a:latin typeface="Arial"/>
                <a:ea typeface="DejaVu Sans"/>
              </a:rPr>
              <a:t>‹N°›</a:t>
            </a:fld>
            <a:endParaRPr lang="fr-FR" sz="1000" b="0" strike="noStrike" spc="-1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67640" y="1556640"/>
            <a:ext cx="7632360" cy="46407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504000" indent="-503640">
              <a:lnSpc>
                <a:spcPct val="90000"/>
              </a:lnSpc>
              <a:spcBef>
                <a:spcPts val="1400"/>
              </a:spcBef>
              <a:buClr>
                <a:srgbClr val="63003C"/>
              </a:buClr>
              <a:buSzPct val="150000"/>
              <a:buFont typeface="Arial"/>
              <a:buAutoNum type="arabicPeriod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Modifier les styles du texte du masque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marL="504000" lvl="1" indent="-228240">
              <a:lnSpc>
                <a:spcPct val="90000"/>
              </a:lnSpc>
              <a:spcBef>
                <a:spcPts val="499"/>
              </a:spcBef>
              <a:buClr>
                <a:srgbClr val="63003C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Deuxième niveau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504000" lvl="2" indent="-228240">
              <a:lnSpc>
                <a:spcPct val="90000"/>
              </a:lnSpc>
              <a:spcBef>
                <a:spcPts val="499"/>
              </a:spcBef>
              <a:buClr>
                <a:srgbClr val="63003C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Troisième niveau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684000" lvl="3" indent="-228240">
              <a:lnSpc>
                <a:spcPct val="90000"/>
              </a:lnSpc>
              <a:spcBef>
                <a:spcPts val="499"/>
              </a:spcBef>
              <a:buClr>
                <a:srgbClr val="63003C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Quatrième niveau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684000" lvl="4">
              <a:lnSpc>
                <a:spcPct val="90000"/>
              </a:lnSpc>
              <a:spcBef>
                <a:spcPts val="499"/>
              </a:spcBef>
              <a:buClr>
                <a:srgbClr val="63003C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Cinquième niveau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13"/>
          <p:cNvPicPr/>
          <p:nvPr/>
        </p:nvPicPr>
        <p:blipFill>
          <a:blip r:embed="rId14"/>
          <a:stretch/>
        </p:blipFill>
        <p:spPr>
          <a:xfrm>
            <a:off x="8075880" y="1700640"/>
            <a:ext cx="918360" cy="1079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9143280" cy="1267920"/>
          </a:xfrm>
          <a:prstGeom prst="rect">
            <a:avLst/>
          </a:prstGeom>
          <a:solidFill>
            <a:srgbClr val="63004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Picture 13"/>
          <p:cNvPicPr/>
          <p:nvPr/>
        </p:nvPicPr>
        <p:blipFill>
          <a:blip r:embed="rId14"/>
          <a:stretch/>
        </p:blipFill>
        <p:spPr>
          <a:xfrm>
            <a:off x="8075880" y="188640"/>
            <a:ext cx="918000" cy="1079280"/>
          </a:xfrm>
          <a:prstGeom prst="rect">
            <a:avLst/>
          </a:prstGeom>
          <a:ln>
            <a:noFill/>
          </a:ln>
        </p:spPr>
      </p:pic>
      <p:pic>
        <p:nvPicPr>
          <p:cNvPr id="171" name="Image 15"/>
          <p:cNvPicPr/>
          <p:nvPr/>
        </p:nvPicPr>
        <p:blipFill>
          <a:blip r:embed="rId15"/>
          <a:stretch/>
        </p:blipFill>
        <p:spPr>
          <a:xfrm>
            <a:off x="7075440" y="6243120"/>
            <a:ext cx="1259280" cy="556920"/>
          </a:xfrm>
          <a:prstGeom prst="rect">
            <a:avLst/>
          </a:prstGeom>
          <a:ln>
            <a:noFill/>
          </a:ln>
        </p:spPr>
      </p:pic>
      <p:pic>
        <p:nvPicPr>
          <p:cNvPr id="172" name="Picture 13"/>
          <p:cNvPicPr/>
          <p:nvPr/>
        </p:nvPicPr>
        <p:blipFill>
          <a:blip r:embed="rId14"/>
          <a:stretch/>
        </p:blipFill>
        <p:spPr>
          <a:xfrm>
            <a:off x="8075880" y="1700640"/>
            <a:ext cx="918000" cy="1079280"/>
          </a:xfrm>
          <a:prstGeom prst="rect">
            <a:avLst/>
          </a:prstGeom>
          <a:ln>
            <a:noFill/>
          </a:ln>
        </p:spPr>
      </p:pic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467640" y="274680"/>
            <a:ext cx="7632000" cy="56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640" y="1556640"/>
            <a:ext cx="7632000" cy="4640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068C5DB-C9D6-5CBE-48B8-D36E70A1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5FDD1F-A1D6-5910-7F35-5D2EEA17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46F511-EEC5-B0E2-D516-AA9220BB9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2AEED-4405-4B4C-932A-051CD3D9E575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F9314-CB97-FE18-FA99-45AF4FB4A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7072CB-F088-81FC-39A6-44A3A90D0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473A-FE70-0347-95A0-8C84E674C4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06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939420" y="3417816"/>
            <a:ext cx="7265160" cy="20004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sz="4400" b="0" strike="noStrike" spc="-1" dirty="0">
                <a:solidFill>
                  <a:srgbClr val="4E0930"/>
                </a:solidFill>
                <a:latin typeface="Calibri"/>
                <a:ea typeface="ＭＳ Ｐゴシック"/>
              </a:rPr>
              <a:t>Département informatique Journée portes </a:t>
            </a:r>
            <a:r>
              <a:rPr lang="fr-FR" sz="4400" spc="-1" dirty="0">
                <a:solidFill>
                  <a:srgbClr val="4E0930"/>
                </a:solidFill>
                <a:latin typeface="Calibri"/>
                <a:ea typeface="ＭＳ Ｐゴシック"/>
              </a:rPr>
              <a:t>o</a:t>
            </a:r>
            <a:r>
              <a:rPr lang="fr-FR" sz="4400" b="0" strike="noStrike" spc="-1" dirty="0">
                <a:solidFill>
                  <a:srgbClr val="4E0930"/>
                </a:solidFill>
                <a:latin typeface="Calibri"/>
                <a:ea typeface="ＭＳ Ｐゴシック"/>
              </a:rPr>
              <a:t>uvertes 2025</a:t>
            </a:r>
            <a:endParaRPr lang="fr-FR" sz="4400" b="0" strike="noStrike" spc="-1" dirty="0">
              <a:solidFill>
                <a:srgbClr val="4E0930"/>
              </a:solidFill>
              <a:latin typeface="Arial"/>
            </a:endParaRPr>
          </a:p>
        </p:txBody>
      </p:sp>
      <p:pic>
        <p:nvPicPr>
          <p:cNvPr id="255" name="Mini logo IUT prune" hidden="1"/>
          <p:cNvPicPr/>
          <p:nvPr/>
        </p:nvPicPr>
        <p:blipFill>
          <a:blip r:embed="rId2"/>
          <a:stretch/>
        </p:blipFill>
        <p:spPr>
          <a:xfrm>
            <a:off x="324000" y="6097680"/>
            <a:ext cx="1078920" cy="477000"/>
          </a:xfrm>
          <a:prstGeom prst="rect">
            <a:avLst/>
          </a:prstGeom>
          <a:ln>
            <a:noFill/>
          </a:ln>
        </p:spPr>
      </p:pic>
      <p:pic>
        <p:nvPicPr>
          <p:cNvPr id="2" name="Logo IUT fond prune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" y="-738285"/>
            <a:ext cx="4520635" cy="4342857"/>
          </a:xfrm>
          <a:prstGeom prst="rect">
            <a:avLst/>
          </a:prstGeom>
        </p:spPr>
      </p:pic>
      <p:pic>
        <p:nvPicPr>
          <p:cNvPr id="3" name="Photo cour IU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7" y="335164"/>
            <a:ext cx="3464169" cy="2317529"/>
          </a:xfrm>
          <a:prstGeom prst="rect">
            <a:avLst/>
          </a:prstGeom>
        </p:spPr>
      </p:pic>
      <p:pic>
        <p:nvPicPr>
          <p:cNvPr id="5" name="Logo IUT 2023">
            <a:extLst>
              <a:ext uri="{FF2B5EF4-FFF2-40B4-BE49-F238E27FC236}">
                <a16:creationId xmlns:a16="http://schemas.microsoft.com/office/drawing/2014/main" id="{F93059AA-43AA-C3FB-710F-B84DA8751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1" y="-173743"/>
            <a:ext cx="4520635" cy="43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944640" y="198360"/>
            <a:ext cx="683676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Organisation générale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187280" y="1552680"/>
            <a:ext cx="7848000" cy="45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1600200" indent="-21348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341280" indent="-32616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341280" indent="-32616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1600200" indent="-21204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CC749D84-9854-4764-87CF-DC4F3A5B76E4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10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630360" y="1413000"/>
            <a:ext cx="8068680" cy="51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 fontScale="92000" lnSpcReduction="10000"/>
          </a:bodyPr>
          <a:lstStyle/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3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30h de cours par semaine</a:t>
            </a:r>
            <a:endParaRPr lang="fr-FR" sz="3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Cours magistraux en amphithéâtre (200 étudiants)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Travaux dirigés (16 étudiants, en 1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ère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année)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Travaux pratiques en salle machine (16 étudiants)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Projets  </a:t>
            </a: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3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Organisation par semestre</a:t>
            </a:r>
            <a:endParaRPr lang="fr-FR" sz="3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Contrôle de présence quotidien en TD et TP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Contrôle continu pendant le semestre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Partiels en fin de semestre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Stage en 2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et 3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année (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10 et 12-16 semaines en entreprise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)</a:t>
            </a: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3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Obtention du diplôme</a:t>
            </a:r>
            <a:endParaRPr lang="fr-FR" sz="3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BUT </a:t>
            </a:r>
            <a:r>
              <a:rPr lang="fr-FR" sz="2400" strike="noStrike" spc="-1" dirty="0">
                <a:solidFill>
                  <a:srgbClr val="000000"/>
                </a:solidFill>
                <a:latin typeface="Wingdings"/>
                <a:ea typeface="ＭＳ Ｐゴシック"/>
              </a:rPr>
              <a:t></a:t>
            </a:r>
            <a:r>
              <a:rPr lang="fr-FR" sz="240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180 crédits ECTS (</a:t>
            </a:r>
            <a:r>
              <a:rPr lang="fr-FR" sz="2400" strike="noStrike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equivalent</a:t>
            </a:r>
            <a:r>
              <a:rPr lang="fr-FR" sz="240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licence 3)</a:t>
            </a:r>
            <a:endParaRPr lang="fr-FR" sz="2400" strike="noStrike" spc="-1" dirty="0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6B2792EE-C044-45BD-BF7E-8C1C77A7C88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10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944640" y="198360"/>
            <a:ext cx="683676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Contenu de l’enseignement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1187280" y="1552680"/>
            <a:ext cx="7848000" cy="45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1600200" indent="-21348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341280" indent="-32616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341280" indent="-32616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  <a:p>
            <a:pPr marL="1600200" indent="-212040">
              <a:lnSpc>
                <a:spcPct val="80000"/>
              </a:lnSpc>
              <a:spcBef>
                <a:spcPts val="45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-35640" y="1586359"/>
            <a:ext cx="5950057" cy="20230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Pluridisciplinarité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spcBef>
                <a:spcPts val="601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Formation en informatique (50%)</a:t>
            </a:r>
            <a:endParaRPr lang="fr-FR" sz="2400" b="0" strike="noStrike" spc="-1" dirty="0">
              <a:latin typeface="Arial"/>
            </a:endParaRPr>
          </a:p>
          <a:p>
            <a:pPr marL="326880" indent="-326160">
              <a:spcBef>
                <a:spcPts val="601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Connaissances complémentaires (50%)</a:t>
            </a:r>
            <a:endParaRPr lang="fr-FR" sz="2400" b="0" strike="noStrike" spc="-1" dirty="0">
              <a:latin typeface="Arial"/>
            </a:endParaRPr>
          </a:p>
          <a:p>
            <a:pPr marL="800280" indent="-326160">
              <a:lnSpc>
                <a:spcPct val="10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  <a:p>
            <a:pPr marL="798480" indent="-326160">
              <a:lnSpc>
                <a:spcPct val="10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08A7E855-8C06-4DAF-806B-4F3F01E31A2C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11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44FFB132-58AF-4CE9-BB81-B469E2AF8C0B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11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942C73-7658-404F-B5A0-2CA0EF97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51" y="3139822"/>
            <a:ext cx="3454209" cy="34542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81893D-B8EB-7B60-B069-FC15EC61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91" y="3136650"/>
            <a:ext cx="3454209" cy="3454209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58517D59-B85E-0EF6-5E09-10B2DE93901A}"/>
              </a:ext>
            </a:extLst>
          </p:cNvPr>
          <p:cNvSpPr/>
          <p:nvPr/>
        </p:nvSpPr>
        <p:spPr>
          <a:xfrm>
            <a:off x="5103157" y="1552680"/>
            <a:ext cx="4068360" cy="205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Modalités d’enseignement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spcBef>
                <a:spcPts val="601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Orientées vers la pratique</a:t>
            </a:r>
            <a:endParaRPr lang="fr-FR" sz="2400" b="0" strike="noStrike" spc="-1" dirty="0">
              <a:latin typeface="Arial"/>
            </a:endParaRPr>
          </a:p>
          <a:p>
            <a:pPr marL="800280" indent="-326160">
              <a:lnSpc>
                <a:spcPct val="10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  <a:p>
            <a:pPr marL="798480" indent="-326160">
              <a:lnSpc>
                <a:spcPct val="100000"/>
              </a:lnSpc>
              <a:spcBef>
                <a:spcPts val="499"/>
              </a:spcBef>
            </a:pP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74680" y="1279440"/>
            <a:ext cx="8676720" cy="391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fr-FR" sz="2800" b="1" strike="noStrike" spc="-1">
                <a:solidFill>
                  <a:srgbClr val="77933C"/>
                </a:solidFill>
                <a:latin typeface="Calibri"/>
                <a:ea typeface="ＭＳ Ｐゴシック"/>
              </a:rPr>
              <a:t>Algorithmique et Programmation</a:t>
            </a:r>
            <a:endParaRPr lang="fr-FR" sz="2800" b="0" strike="noStrike" spc="-1">
              <a:latin typeface="Arial"/>
            </a:endParaRPr>
          </a:p>
          <a:p>
            <a:pPr marL="426960" lvl="1" indent="-343800" algn="just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concevoir des algorithmes</a:t>
            </a:r>
            <a:endParaRPr lang="fr-FR" sz="2400" b="0" strike="noStrike" spc="-1">
              <a:latin typeface="Arial"/>
            </a:endParaRPr>
          </a:p>
          <a:p>
            <a:pPr marL="426960" lvl="1" indent="-343800" algn="just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définir des structures de données</a:t>
            </a:r>
            <a:endParaRPr lang="fr-FR" sz="2400" b="0" strike="noStrike" spc="-1">
              <a:latin typeface="Arial"/>
            </a:endParaRPr>
          </a:p>
          <a:p>
            <a:pPr marL="426960" lvl="1" indent="-34380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apprendre à programmer dans différents langages </a:t>
            </a:r>
            <a:br/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(C, C++, Visual Basic, Java) notamment en orienté objet</a:t>
            </a:r>
            <a:endParaRPr lang="fr-FR" sz="2400" b="0" strike="noStrike" spc="-1">
              <a:latin typeface="Arial"/>
            </a:endParaRPr>
          </a:p>
          <a:p>
            <a:pPr marL="426960" lvl="1" indent="-343800" algn="just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utiliser des bibliothèques de composants logiciels</a:t>
            </a: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fr-F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fr-FR" sz="2400" b="0" strike="noStrike" spc="-1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6B1BCB94-D3C6-4A09-9198-333188101438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12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57200" y="189000"/>
            <a:ext cx="822888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L’enseignement en informatique</a:t>
            </a:r>
            <a:br/>
            <a:endParaRPr lang="fr-FR" sz="40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708CA095-1F4F-4853-B1A0-1C4490E14961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12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321" name="Image 3"/>
          <p:cNvPicPr/>
          <p:nvPr/>
        </p:nvPicPr>
        <p:blipFill>
          <a:blip r:embed="rId2"/>
          <a:stretch/>
        </p:blipFill>
        <p:spPr>
          <a:xfrm>
            <a:off x="2627640" y="3933000"/>
            <a:ext cx="3510720" cy="23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1600200"/>
            <a:ext cx="4053600" cy="44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700"/>
              </a:spcBef>
            </a:pPr>
            <a:r>
              <a:rPr lang="fr-FR" sz="28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Génie logiciel</a:t>
            </a:r>
            <a:endParaRPr lang="fr-FR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Bases de Données</a:t>
            </a:r>
            <a:endParaRPr lang="fr-FR" sz="2400" b="0" strike="noStrike" spc="-1" dirty="0">
              <a:latin typeface="Arial"/>
            </a:endParaRPr>
          </a:p>
          <a:p>
            <a:pPr marL="326880" lvl="2" indent="-326160">
              <a:lnSpc>
                <a:spcPct val="9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comment les données sont organisées </a:t>
            </a:r>
            <a:endParaRPr lang="fr-FR" sz="2400" b="0" strike="noStrike" spc="-1" dirty="0">
              <a:latin typeface="Arial"/>
            </a:endParaRPr>
          </a:p>
          <a:p>
            <a:pPr marL="326880" lvl="2" indent="-326160">
              <a:lnSpc>
                <a:spcPct val="9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langage SQL </a:t>
            </a:r>
            <a:endParaRPr lang="fr-FR" sz="2400" b="0" strike="noStrike" spc="-1" dirty="0">
              <a:latin typeface="Arial"/>
            </a:endParaRPr>
          </a:p>
          <a:p>
            <a:pPr marL="326880" lvl="2" indent="-326160">
              <a:lnSpc>
                <a:spcPct val="9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systèmes Access, Oracle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Analyse et conception des systèmes d’information </a:t>
            </a:r>
            <a:endParaRPr lang="fr-FR" sz="2400" b="0" strike="noStrike" spc="-1" dirty="0">
              <a:latin typeface="Arial"/>
            </a:endParaRPr>
          </a:p>
          <a:p>
            <a:pPr marL="326880" lvl="2" indent="-3261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comment les applications sont conçues</a:t>
            </a:r>
            <a:endParaRPr lang="fr-FR" sz="2400" b="0" strike="noStrike" spc="-1" dirty="0">
              <a:latin typeface="Arial"/>
            </a:endParaRPr>
          </a:p>
          <a:p>
            <a:pPr marL="326880" lvl="2" indent="-3261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modèles Merise, UML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endParaRPr lang="fr-FR" sz="2400" b="0" strike="noStrike" spc="-1" dirty="0">
              <a:latin typeface="Arial"/>
            </a:endParaRPr>
          </a:p>
          <a:p>
            <a:pPr marL="343080" indent="-326160">
              <a:lnSpc>
                <a:spcPct val="90000"/>
              </a:lnSpc>
              <a:spcBef>
                <a:spcPts val="601"/>
              </a:spcBef>
            </a:pPr>
            <a:endParaRPr lang="fr-FR" sz="2400" b="0" strike="noStrike" spc="-1" dirty="0">
              <a:latin typeface="Arial"/>
            </a:endParaRPr>
          </a:p>
          <a:p>
            <a:pPr marL="343080" indent="-326160">
              <a:lnSpc>
                <a:spcPct val="90000"/>
              </a:lnSpc>
              <a:spcBef>
                <a:spcPts val="601"/>
              </a:spcBef>
            </a:pPr>
            <a:endParaRPr lang="fr-FR" sz="2400" b="0" strike="noStrike" spc="-1" dirty="0">
              <a:latin typeface="Arial"/>
            </a:endParaRPr>
          </a:p>
          <a:p>
            <a:pPr marL="343080" indent="-326160">
              <a:lnSpc>
                <a:spcPct val="100000"/>
              </a:lnSpc>
              <a:spcBef>
                <a:spcPts val="6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07D3E321-BDDD-41AF-B7B5-75056B94CCBF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13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451640" y="5373720"/>
            <a:ext cx="1327320" cy="2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800" b="0" strike="noStrike" spc="-1" dirty="0">
                <a:solidFill>
                  <a:srgbClr val="9C9C9C"/>
                </a:solidFill>
                <a:latin typeface="Arial"/>
                <a:ea typeface="ＭＳ Ｐゴシック"/>
              </a:rPr>
              <a:t>http://grappa.univ-lille3.fr/</a:t>
            </a:r>
            <a:endParaRPr lang="fr-FR" sz="800" b="0" strike="noStrike" spc="-1" dirty="0">
              <a:latin typeface="Arial"/>
            </a:endParaRPr>
          </a:p>
        </p:txBody>
      </p:sp>
      <p:pic>
        <p:nvPicPr>
          <p:cNvPr id="325" name="Picture 4"/>
          <p:cNvPicPr/>
          <p:nvPr/>
        </p:nvPicPr>
        <p:blipFill>
          <a:blip r:embed="rId2"/>
          <a:stretch/>
        </p:blipFill>
        <p:spPr>
          <a:xfrm>
            <a:off x="4511520" y="2205000"/>
            <a:ext cx="4523760" cy="3066480"/>
          </a:xfrm>
          <a:prstGeom prst="rect">
            <a:avLst/>
          </a:prstGeom>
          <a:ln w="9360">
            <a:noFill/>
            <a:miter/>
          </a:ln>
        </p:spPr>
      </p:pic>
      <p:sp>
        <p:nvSpPr>
          <p:cNvPr id="326" name="CustomShape 4"/>
          <p:cNvSpPr/>
          <p:nvPr/>
        </p:nvSpPr>
        <p:spPr>
          <a:xfrm>
            <a:off x="457200" y="189000"/>
            <a:ext cx="822888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L’enseignement en informatique</a:t>
            </a:r>
            <a:br/>
            <a:endParaRPr lang="fr-FR" sz="4000" b="0" strike="noStrike" spc="-1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88AE181-2EA0-4072-8872-EF1DDF989F79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13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107640" y="1412640"/>
            <a:ext cx="5112000" cy="494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fr-FR" sz="28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Architecture</a:t>
            </a:r>
            <a:endParaRPr lang="fr-FR" sz="2800" b="0" strike="noStrike" spc="-1" dirty="0">
              <a:latin typeface="Arial"/>
            </a:endParaRPr>
          </a:p>
          <a:p>
            <a:pPr marL="515880" lvl="1" indent="-342360">
              <a:lnSpc>
                <a:spcPct val="90000"/>
              </a:lnSpc>
              <a:spcBef>
                <a:spcPts val="575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comment les composants informatiques fonctionnent et sont reliés entre eux</a:t>
            </a:r>
            <a:endParaRPr lang="fr-FR" sz="2400" b="0" strike="noStrike" spc="-1" dirty="0">
              <a:latin typeface="Arial"/>
            </a:endParaRPr>
          </a:p>
          <a:p>
            <a:pPr marL="173160">
              <a:lnSpc>
                <a:spcPct val="90000"/>
              </a:lnSpc>
              <a:spcBef>
                <a:spcPts val="575"/>
              </a:spcBef>
            </a:pPr>
            <a:endParaRPr lang="fr-FR" sz="2400" b="0" strike="noStrike" spc="-1" dirty="0">
              <a:latin typeface="Arial"/>
            </a:endParaRPr>
          </a:p>
          <a:p>
            <a:pPr marL="173160">
              <a:lnSpc>
                <a:spcPct val="90000"/>
              </a:lnSpc>
              <a:spcBef>
                <a:spcPts val="700"/>
              </a:spcBef>
            </a:pPr>
            <a:r>
              <a:rPr lang="fr-FR" sz="28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Systèmes et réseaux</a:t>
            </a:r>
            <a:endParaRPr lang="fr-FR" sz="2800" b="0" strike="noStrike" spc="-1" dirty="0">
              <a:latin typeface="Arial"/>
            </a:endParaRPr>
          </a:p>
          <a:p>
            <a:pPr marL="500040" lvl="1" indent="-342360">
              <a:lnSpc>
                <a:spcPct val="90000"/>
              </a:lnSpc>
              <a:spcBef>
                <a:spcPts val="575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comprendre et utiliser un système d’exploitation (Windows, Linux)</a:t>
            </a:r>
            <a:endParaRPr lang="fr-FR" sz="2400" b="0" strike="noStrike" spc="-1" dirty="0">
              <a:latin typeface="Arial"/>
            </a:endParaRPr>
          </a:p>
          <a:p>
            <a:pPr marL="500040" lvl="1" indent="-342360">
              <a:lnSpc>
                <a:spcPct val="90000"/>
              </a:lnSpc>
              <a:spcBef>
                <a:spcPts val="575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comprendre et utiliser un réseau informatique (Ethernet, TCP / IP, routage, protocoles réseaux)</a:t>
            </a:r>
            <a:endParaRPr lang="fr-FR" sz="2400" b="0" strike="noStrike" spc="-1" dirty="0">
              <a:latin typeface="Arial"/>
            </a:endParaRPr>
          </a:p>
          <a:p>
            <a:pPr marL="171360">
              <a:lnSpc>
                <a:spcPct val="90000"/>
              </a:lnSpc>
              <a:spcBef>
                <a:spcPts val="700"/>
              </a:spcBef>
            </a:pPr>
            <a:endParaRPr lang="fr-FR" sz="2400" b="0" strike="noStrike" spc="-1" dirty="0">
              <a:latin typeface="Arial"/>
            </a:endParaRPr>
          </a:p>
          <a:p>
            <a:pPr marL="171360">
              <a:lnSpc>
                <a:spcPct val="100000"/>
              </a:lnSpc>
              <a:spcBef>
                <a:spcPts val="799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DAEB149E-D79F-4FAC-BF45-03ED4BB04649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14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589800" y="6043680"/>
            <a:ext cx="2085120" cy="33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800" b="0" strike="noStrike" spc="-1" dirty="0">
                <a:solidFill>
                  <a:srgbClr val="9C9C9C"/>
                </a:solidFill>
                <a:latin typeface="Arial"/>
                <a:ea typeface="ＭＳ Ｐゴシック"/>
              </a:rPr>
              <a:t>http://</a:t>
            </a:r>
            <a:r>
              <a:rPr lang="fr-FR" sz="800" b="0" strike="noStrike" spc="-1" dirty="0" err="1">
                <a:solidFill>
                  <a:srgbClr val="9C9C9C"/>
                </a:solidFill>
                <a:latin typeface="Arial"/>
                <a:ea typeface="ＭＳ Ｐゴシック"/>
              </a:rPr>
              <a:t>ditwww.epfl.ch</a:t>
            </a:r>
            <a:r>
              <a:rPr lang="fr-FR" sz="800" b="0" strike="noStrike" spc="-1" dirty="0">
                <a:solidFill>
                  <a:srgbClr val="9C9C9C"/>
                </a:solidFill>
                <a:latin typeface="Arial"/>
                <a:ea typeface="ＭＳ Ｐゴシック"/>
              </a:rPr>
              <a:t>/SIC/SA/publications/</a:t>
            </a:r>
            <a:endParaRPr lang="fr-FR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800" b="0" strike="noStrike" spc="-1" dirty="0">
              <a:latin typeface="Arial"/>
            </a:endParaRPr>
          </a:p>
        </p:txBody>
      </p:sp>
      <p:pic>
        <p:nvPicPr>
          <p:cNvPr id="331" name="Picture 4"/>
          <p:cNvPicPr/>
          <p:nvPr/>
        </p:nvPicPr>
        <p:blipFill>
          <a:blip r:embed="rId2"/>
          <a:stretch/>
        </p:blipFill>
        <p:spPr>
          <a:xfrm>
            <a:off x="5219640" y="2410380"/>
            <a:ext cx="3322080" cy="2947320"/>
          </a:xfrm>
          <a:prstGeom prst="rect">
            <a:avLst/>
          </a:prstGeom>
          <a:ln w="19080">
            <a:noFill/>
            <a:miter/>
          </a:ln>
        </p:spPr>
      </p:pic>
      <p:sp>
        <p:nvSpPr>
          <p:cNvPr id="332" name="CustomShape 4"/>
          <p:cNvSpPr/>
          <p:nvPr/>
        </p:nvSpPr>
        <p:spPr>
          <a:xfrm>
            <a:off x="457200" y="189000"/>
            <a:ext cx="822888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L’enseignement en informatique</a:t>
            </a:r>
            <a:br/>
            <a:endParaRPr lang="fr-FR" sz="4000" b="0" strike="noStrike" spc="-1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038040F4-6347-42EE-8483-F57A5A04EC47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14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189000"/>
            <a:ext cx="822888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L’enseignement en informatique</a:t>
            </a:r>
            <a:br/>
            <a:endParaRPr lang="fr-FR" sz="4000" b="0" strike="noStrike" spc="-1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284040" y="1844640"/>
            <a:ext cx="4968000" cy="406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fr-FR" sz="28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Web et Internet</a:t>
            </a:r>
            <a:endParaRPr lang="fr-FR" sz="2800" b="0" strike="noStrike" spc="-1" dirty="0">
              <a:latin typeface="Arial"/>
            </a:endParaRPr>
          </a:p>
          <a:p>
            <a:pPr marL="457200" lvl="1" indent="-4564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Conception de sites Web</a:t>
            </a:r>
            <a:endParaRPr lang="fr-FR" sz="2800" b="0" strike="noStrike" spc="-1" dirty="0">
              <a:latin typeface="Arial"/>
            </a:endParaRPr>
          </a:p>
          <a:p>
            <a:pPr marL="457200" lvl="1" indent="-4564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Environnement client-serveur</a:t>
            </a:r>
            <a:endParaRPr lang="fr-FR" sz="2800" b="0" strike="noStrike" spc="-1" dirty="0">
              <a:latin typeface="Arial"/>
            </a:endParaRPr>
          </a:p>
          <a:p>
            <a:pPr marL="619200" lvl="2" indent="-35496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langage côté client (HTML, Javascript),</a:t>
            </a:r>
            <a:endParaRPr lang="fr-FR" sz="2600" b="0" strike="noStrike" spc="-1" dirty="0">
              <a:latin typeface="Arial"/>
            </a:endParaRPr>
          </a:p>
          <a:p>
            <a:pPr marL="619200" lvl="2" indent="-35496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langage côté serveur (PHP…)</a:t>
            </a:r>
            <a:endParaRPr lang="fr-FR" sz="2600" b="0" strike="noStrike" spc="-1" dirty="0">
              <a:latin typeface="Arial"/>
            </a:endParaRPr>
          </a:p>
          <a:p>
            <a:pPr marL="619200" lvl="2" indent="-35496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programmation mobile</a:t>
            </a:r>
            <a:endParaRPr lang="fr-FR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9"/>
              </a:spcBef>
            </a:pPr>
            <a:endParaRPr lang="fr-FR" sz="2600" b="0" strike="noStrike" spc="-1" dirty="0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867D0466-CD17-407B-B3F3-3D39CE668A01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15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337" name="Picture 4"/>
          <p:cNvPicPr/>
          <p:nvPr/>
        </p:nvPicPr>
        <p:blipFill>
          <a:blip r:embed="rId2"/>
          <a:stretch/>
        </p:blipFill>
        <p:spPr>
          <a:xfrm>
            <a:off x="4776462" y="2661523"/>
            <a:ext cx="4157799" cy="3097260"/>
          </a:xfrm>
          <a:prstGeom prst="rect">
            <a:avLst/>
          </a:prstGeom>
          <a:ln w="19080">
            <a:noFill/>
            <a:miter/>
          </a:ln>
        </p:spPr>
      </p:pic>
      <p:sp>
        <p:nvSpPr>
          <p:cNvPr id="338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C500812A-610B-481B-81B6-77AF0795FC83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15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6699127" y="4367774"/>
            <a:ext cx="2444873" cy="138626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 algn="ctr">
              <a:defRPr/>
            </a:pPr>
            <a:r>
              <a:rPr lang="fr-FR" sz="3600" spc="-1">
                <a:solidFill>
                  <a:srgbClr val="FFFFFF"/>
                </a:solidFill>
                <a:ea typeface="ＭＳ Ｐゴシック"/>
              </a:rPr>
              <a:t>Et en plus …</a:t>
            </a:r>
            <a:endParaRPr lang="fr-FR" sz="36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41C90A5-C474-45C2-8719-E69FDD0C6A55}" type="slidenum">
              <a:rPr lang="fr-FR">
                <a:solidFill>
                  <a:srgbClr val="63003C"/>
                </a:solidFill>
              </a:rPr>
              <a:t>16</a:t>
            </a:fld>
            <a:endParaRPr lang="fr-FR">
              <a:solidFill>
                <a:srgbClr val="63003C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2568268"/>
            <a:ext cx="9454393" cy="172778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marR="929640" lvl="1">
              <a:lnSpc>
                <a:spcPts val="2590"/>
              </a:lnSpc>
              <a:tabLst>
                <a:tab pos="795020" algn="l"/>
                <a:tab pos="3472179" algn="l"/>
              </a:tabLst>
              <a:defRPr/>
            </a:pPr>
            <a:endParaRPr lang="fr-FR" sz="20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929640" lvl="1" indent="-342900">
              <a:lnSpc>
                <a:spcPts val="2590"/>
              </a:lnSpc>
              <a:buFont typeface="Arial"/>
              <a:buChar char="•"/>
              <a:tabLst>
                <a:tab pos="795020" algn="l"/>
                <a:tab pos="3472179" algn="l"/>
              </a:tabLst>
              <a:defRPr/>
            </a:pPr>
            <a:endParaRPr lang="fr-FR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929640" lvl="1" indent="-342900">
              <a:lnSpc>
                <a:spcPts val="2590"/>
              </a:lnSpc>
              <a:buFont typeface="Arial"/>
              <a:buChar char="•"/>
              <a:tabLst>
                <a:tab pos="795020" algn="l"/>
                <a:tab pos="3472179" algn="l"/>
              </a:tabLst>
              <a:defRPr/>
            </a:pPr>
            <a:endParaRPr lang="fr-FR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929640" lvl="1" indent="-342900">
              <a:lnSpc>
                <a:spcPts val="2590"/>
              </a:lnSpc>
              <a:buFont typeface="Arial"/>
              <a:buChar char="•"/>
              <a:tabLst>
                <a:tab pos="795020" algn="l"/>
                <a:tab pos="3472179" algn="l"/>
              </a:tabLst>
              <a:defRPr/>
            </a:pPr>
            <a:endParaRPr lang="fr-FR" sz="2000" b="1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0" marR="929640" lvl="1">
              <a:lnSpc>
                <a:spcPts val="2590"/>
              </a:lnSpc>
              <a:tabLst>
                <a:tab pos="795020" algn="l"/>
                <a:tab pos="3472179" algn="l"/>
              </a:tabLst>
              <a:defRPr/>
            </a:pPr>
            <a:endParaRPr lang="fr-FR" sz="200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3340" y="1355306"/>
            <a:ext cx="6451929" cy="507190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  <a:defRPr/>
            </a:pPr>
            <a:r>
              <a:rPr lang="fr-FR" sz="2000" b="1" spc="-2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Mathématiques</a:t>
            </a:r>
            <a:endParaRPr lang="fr-FR" sz="2000" b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33400" indent="-157163">
              <a:lnSpc>
                <a:spcPct val="100000"/>
              </a:lnSpc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5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présentes dans tous les domaines informatiques et nécessaires pour poursuivre en école d’ingénieurs</a:t>
            </a:r>
          </a:p>
          <a:p>
            <a:pPr marL="533400" indent="-157163">
              <a:lnSpc>
                <a:spcPct val="100000"/>
              </a:lnSpc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5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probabilités et statistiques</a:t>
            </a:r>
            <a:endParaRPr lang="fr-FR" dirty="0">
              <a:solidFill>
                <a:srgbClr val="02020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33400" indent="-157163">
              <a:lnSpc>
                <a:spcPct val="100000"/>
              </a:lnSpc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5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graphes, optimisation</a:t>
            </a:r>
            <a:endParaRPr lang="fr-FR" dirty="0">
              <a:solidFill>
                <a:srgbClr val="02020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5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logique, langages</a:t>
            </a:r>
            <a:endParaRPr lang="fr-FR" dirty="0">
              <a:solidFill>
                <a:srgbClr val="02020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33400" indent="-157163">
              <a:lnSpc>
                <a:spcPct val="100000"/>
              </a:lnSpc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5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codage, cryptographie, …</a:t>
            </a:r>
            <a:endParaRPr dirty="0">
              <a:solidFill>
                <a:srgbClr val="020202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1800"/>
              </a:spcBef>
              <a:buFont typeface="Wingdings" panose="05000000000000000000" pitchFamily="2" charset="2"/>
              <a:buChar char="q"/>
              <a:tabLst>
                <a:tab pos="756920" algn="l"/>
              </a:tabLst>
              <a:defRPr/>
            </a:pPr>
            <a:r>
              <a:rPr lang="fr-FR" sz="2000" b="1" spc="-1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Expression et Communication / Anglais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tous supports (écrit, oral, images…)</a:t>
            </a:r>
            <a:endParaRPr lang="fr-FR" spc="-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travail sur des sujets et vocabulaires techniques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adaptation au public, …</a:t>
            </a:r>
            <a:endParaRPr lang="fr-FR" b="0" strike="noStrike" spc="-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1800"/>
              </a:spcBef>
              <a:buFont typeface="Wingdings" panose="05000000000000000000" pitchFamily="2" charset="2"/>
              <a:buChar char="q"/>
              <a:tabLst>
                <a:tab pos="756920" algn="l"/>
              </a:tabLst>
              <a:defRPr/>
            </a:pPr>
            <a:r>
              <a:rPr lang="fr-FR" sz="2000" b="1" spc="-15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Économie, gestion et droit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organisation du système d'information d'une entreprise 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bases de l'économie : les acteurs économiques, le marché? …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gestion de projet, management d'une équipe, …</a:t>
            </a:r>
          </a:p>
          <a:p>
            <a:pPr marL="533400" indent="-157163">
              <a:buFontTx/>
              <a:buChar char="-"/>
              <a:tabLst>
                <a:tab pos="354965" algn="l"/>
                <a:tab pos="355600" algn="l"/>
              </a:tabLst>
              <a:defRPr/>
            </a:pPr>
            <a:r>
              <a:rPr lang="fr-FR" spc="-1" dirty="0">
                <a:solidFill>
                  <a:srgbClr val="020202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droit de l'informatique, protection des données, …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6158751" y="1629282"/>
            <a:ext cx="2661908" cy="26481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57200" y="260280"/>
            <a:ext cx="822888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Les projets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6027EF53-ADE9-410E-B16F-8A3582786C6B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17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251640" y="1355760"/>
            <a:ext cx="8784360" cy="5903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743040" indent="-726480">
              <a:lnSpc>
                <a:spcPts val="2999"/>
              </a:lnSpc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Des projets 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à chaque semestre :</a:t>
            </a:r>
            <a:endParaRPr lang="fr-FR" sz="2400" b="0" strike="noStrike" spc="-1" dirty="0">
              <a:latin typeface="Arial"/>
            </a:endParaRPr>
          </a:p>
          <a:p>
            <a:pPr marL="743040" indent="-726480">
              <a:lnSpc>
                <a:spcPts val="2999"/>
              </a:lnSpc>
            </a:pPr>
            <a:endParaRPr lang="fr-FR" sz="2400" b="0" strike="noStrike" spc="-1" dirty="0">
              <a:latin typeface="Arial"/>
            </a:endParaRPr>
          </a:p>
          <a:p>
            <a:pPr marL="349200" lvl="2" indent="-348480">
              <a:lnSpc>
                <a:spcPts val="2999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Généralement en 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ＭＳ Ｐゴシック"/>
              </a:rPr>
              <a:t>petits groupes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 (2 à 4 personnes)</a:t>
            </a:r>
          </a:p>
          <a:p>
            <a:pPr marL="349200" lvl="2" indent="-348480">
              <a:lnSpc>
                <a:spcPts val="2999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Utilise les compétences d’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ＭＳ Ｐゴシック"/>
              </a:rPr>
              <a:t>une ou plusieurs matières</a:t>
            </a:r>
            <a:endParaRPr lang="fr-FR" sz="24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9200" lvl="2" indent="-348480">
              <a:lnSpc>
                <a:spcPts val="2999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40% - 50% de la note totale</a:t>
            </a:r>
          </a:p>
          <a:p>
            <a:pPr marL="349200" lvl="2" indent="-348480">
              <a:lnSpc>
                <a:spcPts val="2999"/>
              </a:lnSpc>
              <a:buClr>
                <a:srgbClr val="77933C"/>
              </a:buClr>
              <a:buFont typeface="Wingdings" charset="2"/>
              <a:buChar char=""/>
            </a:pPr>
            <a:endParaRPr lang="fr-FR" sz="24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20" lvl="2">
              <a:lnSpc>
                <a:spcPts val="2999"/>
              </a:lnSpc>
              <a:buClr>
                <a:srgbClr val="77933C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5 projets au premier semestre : </a:t>
            </a:r>
          </a:p>
          <a:p>
            <a:pPr marL="720" lvl="2">
              <a:lnSpc>
                <a:spcPts val="2999"/>
              </a:lnSpc>
              <a:buClr>
                <a:srgbClr val="77933C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Programmation, Bases de données, Systèmes, Gestion de projet, </a:t>
            </a:r>
            <a:b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Web &amp; communication</a:t>
            </a:r>
            <a:endParaRPr lang="fr-FR" sz="2400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20" lvl="2">
              <a:lnSpc>
                <a:spcPts val="2999"/>
              </a:lnSpc>
              <a:buClr>
                <a:srgbClr val="77933C"/>
              </a:buClr>
            </a:pPr>
            <a:endParaRPr lang="fr-FR" sz="2400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20" lvl="2">
              <a:lnSpc>
                <a:spcPts val="2999"/>
              </a:lnSpc>
              <a:buClr>
                <a:srgbClr val="77933C"/>
              </a:buClr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Projet Professionnel Personnel (PPP) :</a:t>
            </a:r>
          </a:p>
          <a:p>
            <a:pPr marL="720" lvl="2">
              <a:lnSpc>
                <a:spcPts val="2999"/>
              </a:lnSpc>
              <a:buClr>
                <a:srgbClr val="77933C"/>
              </a:buClr>
            </a:pPr>
            <a:endParaRPr lang="fr-FR" sz="2400" spc="-1" dirty="0">
              <a:latin typeface="Arial"/>
            </a:endParaRPr>
          </a:p>
          <a:p>
            <a:pPr marL="343620" lvl="2" indent="-342900">
              <a:lnSpc>
                <a:spcPts val="2999"/>
              </a:lnSpc>
              <a:buClr>
                <a:srgbClr val="77933C"/>
              </a:buClr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Découvrir les métiers de l’informatique</a:t>
            </a:r>
            <a:endParaRPr lang="fr-FR" sz="2400" spc="-1" dirty="0">
              <a:latin typeface="Arial"/>
            </a:endParaRPr>
          </a:p>
          <a:p>
            <a:pPr marL="343620" lvl="2" indent="-342900">
              <a:lnSpc>
                <a:spcPts val="2999"/>
              </a:lnSpc>
              <a:buClr>
                <a:srgbClr val="77933C"/>
              </a:buClr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Commencer à construire son projet professionnel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ts val="2999"/>
              </a:lnSpc>
              <a:spcBef>
                <a:spcPts val="300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3328BEEA-ABDE-4342-B750-F47B82E87E0D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17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18900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Les stages en 2</a:t>
            </a:r>
            <a:r>
              <a:rPr lang="fr-FR" sz="4000" spc="-1" baseline="30000" dirty="0">
                <a:solidFill>
                  <a:srgbClr val="FFFFFF"/>
                </a:solidFill>
                <a:latin typeface="Calibri"/>
                <a:ea typeface="ＭＳ Ｐゴシック"/>
              </a:rPr>
              <a:t>ème</a:t>
            </a: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 et 3</a:t>
            </a:r>
            <a:r>
              <a:rPr lang="fr-FR" sz="4000" b="0" strike="noStrike" spc="-1" baseline="30000" dirty="0">
                <a:solidFill>
                  <a:srgbClr val="FFFFFF"/>
                </a:solidFill>
                <a:latin typeface="Calibri"/>
                <a:ea typeface="ＭＳ Ｐゴシック"/>
              </a:rPr>
              <a:t>ème</a:t>
            </a: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 année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ABD206B1-8456-4367-AAF0-C5C9888645A4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18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684360" y="1773360"/>
            <a:ext cx="8208360" cy="31107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10 semaines (semestre 4) puis 12-16 (semestre 6) en entreprise avec gratification.</a:t>
            </a:r>
            <a:endParaRPr lang="fr-FR" sz="2800" b="0" strike="noStrike" spc="-1" dirty="0">
              <a:latin typeface="Arial"/>
            </a:endParaRPr>
          </a:p>
          <a:p>
            <a:pPr marL="457200" indent="-44064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Conditions réelles du monde du travail, expérience professionnelle.</a:t>
            </a:r>
            <a:endParaRPr lang="fr-FR" sz="2800" b="0" strike="noStrike" spc="-1" dirty="0">
              <a:latin typeface="Arial"/>
            </a:endParaRPr>
          </a:p>
          <a:p>
            <a:pPr marL="457200" indent="-44208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 d’effectuer le stage à l’étranger.</a:t>
            </a:r>
            <a:endParaRPr lang="fr-FR" sz="2800" b="0" strike="noStrike" spc="-1" dirty="0">
              <a:latin typeface="Arial"/>
            </a:endParaRPr>
          </a:p>
        </p:txBody>
      </p:sp>
      <p:sp>
        <p:nvSpPr>
          <p:cNvPr id="362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78560D14-3F06-4D73-BB94-1D539D2A3DD5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18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48560" y="22356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L’apprentissage 2</a:t>
            </a:r>
            <a:r>
              <a:rPr lang="fr-FR" sz="4000" b="0" strike="noStrike" spc="-1" baseline="30000" dirty="0">
                <a:solidFill>
                  <a:srgbClr val="FFFFFF"/>
                </a:solidFill>
                <a:latin typeface="Calibri"/>
                <a:ea typeface="ＭＳ Ｐゴシック"/>
              </a:rPr>
              <a:t>ème</a:t>
            </a: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 et 3</a:t>
            </a:r>
            <a:r>
              <a:rPr lang="fr-FR" sz="4000" b="0" strike="noStrike" spc="-1" baseline="30000" dirty="0">
                <a:solidFill>
                  <a:srgbClr val="FFFFFF"/>
                </a:solidFill>
                <a:latin typeface="Calibri"/>
                <a:ea typeface="ＭＳ Ｐゴシック"/>
              </a:rPr>
              <a:t>ème</a:t>
            </a:r>
            <a:r>
              <a:rPr lang="fr-FR" sz="40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 année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64D61373-62CA-4880-8176-C912713F8E70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19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319320" y="1557360"/>
            <a:ext cx="8573400" cy="4834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57200" indent="-456480" algn="just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Statut de salarié d’une entreprise</a:t>
            </a:r>
            <a:endParaRPr lang="fr-FR" sz="28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Alternance périodes entreprise / périodes IUT</a:t>
            </a:r>
            <a:endParaRPr lang="fr-FR" sz="2800" b="0" strike="noStrike" spc="-1" dirty="0">
              <a:latin typeface="Arial"/>
            </a:endParaRPr>
          </a:p>
          <a:p>
            <a:pPr marL="914400" lvl="1" indent="-45648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3 jours à l’IUT et 2 jours en entreprise</a:t>
            </a:r>
          </a:p>
          <a:p>
            <a:pPr marL="914400" lvl="1" indent="-45648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Des semaines entières en entreprise quand l’IUT est fermé</a:t>
            </a:r>
            <a:endParaRPr lang="fr-FR" sz="2400" b="0" strike="noStrike" spc="-1" dirty="0">
              <a:latin typeface="Arial"/>
            </a:endParaRPr>
          </a:p>
          <a:p>
            <a:pPr marL="914400" lvl="1" indent="-45648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5 semaines de vacances rémunérées.</a:t>
            </a:r>
            <a:endParaRPr lang="fr-FR" sz="2400" b="0" strike="noStrike" spc="-1" dirty="0">
              <a:latin typeface="Arial"/>
            </a:endParaRPr>
          </a:p>
          <a:p>
            <a:pPr marL="914400" indent="-442080" algn="just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marL="457200" indent="-456480" algn="just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Avantages</a:t>
            </a:r>
            <a:endParaRPr lang="fr-FR" sz="2800" b="0" strike="noStrike" spc="-1" dirty="0">
              <a:latin typeface="Arial"/>
            </a:endParaRPr>
          </a:p>
          <a:p>
            <a:pPr marL="784080" lvl="2" indent="-32616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Motivation : application concrète des enseignements</a:t>
            </a:r>
            <a:endParaRPr lang="fr-FR" sz="2400" b="0" strike="noStrike" spc="-1" dirty="0">
              <a:latin typeface="Arial"/>
            </a:endParaRPr>
          </a:p>
          <a:p>
            <a:pPr marL="784080" lvl="2" indent="-32616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Expérience</a:t>
            </a:r>
            <a:endParaRPr lang="fr-FR" sz="2400" b="0" strike="noStrike" spc="-1" dirty="0">
              <a:latin typeface="Arial"/>
            </a:endParaRPr>
          </a:p>
          <a:p>
            <a:pPr marL="784080" lvl="2" indent="-326160" algn="just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Financement des études </a:t>
            </a: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Même diplôme, mêmes poursuites d’études, recrutement sélectif.</a:t>
            </a:r>
            <a:endParaRPr lang="fr-FR" sz="2800" b="0" strike="noStrike" spc="-1" dirty="0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E520F6DE-3208-49C6-A176-68CEE02D3347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19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50920" y="-1000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Une composante de </a:t>
            </a:r>
            <a:br/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l’Université Paris-Saclay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B5D8883C-1358-4049-AC09-A1F40CEBC751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B61516BC-3D1C-4241-B52E-3A3B80BE5DD6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264" name="Image 1"/>
          <p:cNvPicPr/>
          <p:nvPr/>
        </p:nvPicPr>
        <p:blipFill>
          <a:blip r:embed="rId2"/>
          <a:stretch/>
        </p:blipFill>
        <p:spPr>
          <a:xfrm>
            <a:off x="36000" y="1621800"/>
            <a:ext cx="9143640" cy="4714560"/>
          </a:xfrm>
          <a:prstGeom prst="rect">
            <a:avLst/>
          </a:prstGeom>
          <a:ln>
            <a:noFill/>
          </a:ln>
        </p:spPr>
      </p:pic>
      <p:sp>
        <p:nvSpPr>
          <p:cNvPr id="265" name="CustomShape 4"/>
          <p:cNvSpPr/>
          <p:nvPr/>
        </p:nvSpPr>
        <p:spPr>
          <a:xfrm flipH="1" flipV="1">
            <a:off x="974160" y="4199040"/>
            <a:ext cx="4684680" cy="126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" name="CustomShape 5"/>
          <p:cNvSpPr/>
          <p:nvPr/>
        </p:nvSpPr>
        <p:spPr>
          <a:xfrm>
            <a:off x="5521320" y="4998600"/>
            <a:ext cx="2316240" cy="9403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63500" dist="50760" dir="5400000" sx="103000" sy="103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Département d’informatique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18900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Les relations internationales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625F35CC-EC37-47D9-92CD-494C35345056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20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57200" y="1427328"/>
            <a:ext cx="8228880" cy="49573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457200" indent="-456480" algn="just"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Section anglophone </a:t>
            </a:r>
            <a:endParaRPr lang="fr-FR" sz="28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04880" lvl="1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 de suivre un cours par semestre en anglais</a:t>
            </a:r>
            <a:endParaRPr lang="fr-FR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6480" algn="just">
              <a:buClr>
                <a:srgbClr val="77933C"/>
              </a:buClr>
              <a:buFont typeface="Wingdings" charset="2"/>
              <a:buChar char="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Possibilités de stages S4 et S6 à l’étranger</a:t>
            </a:r>
            <a:endParaRPr lang="fr-FR" sz="28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04880" lvl="1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offres dans de nombreux pays </a:t>
            </a:r>
            <a:endParaRPr lang="fr-FR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6480" algn="just">
              <a:buClr>
                <a:srgbClr val="77933C"/>
              </a:buClr>
              <a:buFont typeface="Wingdings" charset="2"/>
              <a:buChar char="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Possibilités de séjours d'études au Québec</a:t>
            </a:r>
          </a:p>
          <a:p>
            <a:pPr marL="704880" lvl="1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S4 + stage à l’Université du Québec à Chicoutimi (UQAC)</a:t>
            </a:r>
          </a:p>
          <a:p>
            <a:pPr marL="1162080" lvl="2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sans délivrance de diplôme Canadien</a:t>
            </a:r>
          </a:p>
          <a:p>
            <a:pPr marL="704880" lvl="1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S5 + S6 + stage  à l’Université du Québec à Chicoutimi (UQAC)</a:t>
            </a:r>
          </a:p>
          <a:p>
            <a:pPr marL="1162080" lvl="2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avec double diplomation : BUT (IUT d'Orsay) et Baccalauréat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 en informatique ou en développement de jeux vidéo (UQAC)</a:t>
            </a:r>
          </a:p>
          <a:p>
            <a:pPr marL="1162080" lvl="2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frais de scolarité réduits</a:t>
            </a:r>
          </a:p>
          <a:p>
            <a:pPr marL="704880" lvl="1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S5 + S6 + stage à l'École de Technologie Supérieure à Montréal (ÉTS)</a:t>
            </a:r>
          </a:p>
          <a:p>
            <a:pPr marL="1162080" lvl="2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sans délivrance de diplôme canadien (et sans frais de scolarité)</a:t>
            </a:r>
          </a:p>
          <a:p>
            <a:pPr marL="1162080" lvl="2" indent="-258120">
              <a:buClr>
                <a:srgbClr val="000000"/>
              </a:buClr>
              <a:buFont typeface="Times New Roman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 de poursuivre vers un diplôme d'ingénieur</a:t>
            </a:r>
          </a:p>
          <a:p>
            <a:pPr marL="457200" indent="-456480" algn="just"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Accueil d’étudiants étrangers</a:t>
            </a:r>
            <a:endParaRPr lang="fr-FR" sz="2400" spc="-1" dirty="0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708995B-ED27-4386-ADCB-69457EA79A3A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20</a:t>
            </a:fld>
            <a:endParaRPr lang="fr-FR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08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18900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Un soutien permanent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B08DE978-4396-40C6-971E-6638B27FA66E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21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457200" y="1341360"/>
            <a:ext cx="8435160" cy="5142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Suivi pédagogique régulier</a:t>
            </a:r>
            <a:endParaRPr lang="fr-FR" sz="28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Organisation de cours de soutien et de remise à niveau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Possibilité de réorientation vers une 2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année de BTS en fin de 1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/>
                <a:ea typeface="ＭＳ Ｐゴシック"/>
              </a:rPr>
              <a:t>ère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année grâce à une passerelle au S2, le DUCES</a:t>
            </a:r>
            <a:endParaRPr lang="fr-FR" sz="2400" b="0" strike="noStrike" spc="-1" dirty="0">
              <a:latin typeface="Arial"/>
            </a:endParaRPr>
          </a:p>
          <a:p>
            <a:pPr marL="457200" indent="-440640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Information permanente</a:t>
            </a:r>
            <a:endParaRPr lang="fr-FR" sz="28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Réunions sur les débouchés et les poursuites d’études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Offres d’emplois et de stages reçues et suivies par l’IUT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Forum IUT – Entreprises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Forum des formations (pour la poursuites d’études)</a:t>
            </a:r>
            <a:endParaRPr lang="fr-FR" sz="2400" b="0" strike="noStrike" spc="-1" dirty="0">
              <a:latin typeface="Arial"/>
            </a:endParaRPr>
          </a:p>
          <a:p>
            <a:pPr marL="457200" indent="-442080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Préparation à la recherche d’emploi</a:t>
            </a:r>
            <a:endParaRPr lang="fr-FR" sz="2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FB18C071-D041-4FF4-8C34-6B2910F0622E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21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57200" y="18900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Le matériel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DB8DB31E-D23A-43EB-B549-9BFC6B40E1DB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22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457200" y="1341360"/>
            <a:ext cx="8435160" cy="4403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Salles informatiques régulièrement mises à jour</a:t>
            </a:r>
            <a:endParaRPr lang="fr-FR" sz="28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400 postes connectés au réseau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Linux, Windows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Accès Internet pour tous les postes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Salles dédiées au libre service</a:t>
            </a:r>
            <a:endParaRPr lang="fr-FR" sz="2400" b="0" strike="noStrike" spc="-1" dirty="0">
              <a:latin typeface="Arial"/>
            </a:endParaRPr>
          </a:p>
          <a:p>
            <a:pPr marL="784080" lvl="1" indent="-32616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Service informatique dédié</a:t>
            </a:r>
            <a:endParaRPr lang="fr-FR" sz="2400" b="0" strike="noStrike" spc="-1" dirty="0">
              <a:latin typeface="Arial"/>
            </a:endParaRPr>
          </a:p>
          <a:p>
            <a:pPr marL="798480" indent="-326160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Laboratoire de langues multimédia</a:t>
            </a:r>
            <a:endParaRPr lang="fr-FR" sz="2800" b="0" strike="noStrike" spc="-1" dirty="0">
              <a:latin typeface="Arial"/>
            </a:endParaRPr>
          </a:p>
          <a:p>
            <a:pPr marL="457200" indent="-44208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Postes adaptés aux personnes à mobilité réduite</a:t>
            </a:r>
            <a:endParaRPr lang="fr-FR" sz="2800" b="0" strike="noStrike" spc="-1" dirty="0">
              <a:latin typeface="Arial"/>
            </a:endParaRPr>
          </a:p>
        </p:txBody>
      </p:sp>
      <p:pic>
        <p:nvPicPr>
          <p:cNvPr id="378" name="Image 1"/>
          <p:cNvPicPr/>
          <p:nvPr/>
        </p:nvPicPr>
        <p:blipFill>
          <a:blip r:embed="rId2"/>
          <a:stretch/>
        </p:blipFill>
        <p:spPr>
          <a:xfrm>
            <a:off x="5797800" y="1917000"/>
            <a:ext cx="3130200" cy="2087640"/>
          </a:xfrm>
          <a:prstGeom prst="rect">
            <a:avLst/>
          </a:prstGeom>
          <a:ln>
            <a:noFill/>
          </a:ln>
        </p:spPr>
      </p:pic>
      <p:sp>
        <p:nvSpPr>
          <p:cNvPr id="379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64F4E412-AD3B-499C-9EBD-84397900E494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22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67640" y="274680"/>
            <a:ext cx="7632360" cy="56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fr-FR" sz="36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Informations pratiques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63720" y="6303240"/>
            <a:ext cx="4035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F1986CD-225D-4EEB-9843-8A98EC45780D}" type="slidenum">
              <a:rPr lang="fr-FR" sz="1000" b="0" strike="noStrike" spc="-1">
                <a:solidFill>
                  <a:srgbClr val="63003C"/>
                </a:solidFill>
                <a:latin typeface="Arial"/>
                <a:ea typeface="DejaVu Sans"/>
              </a:rPr>
              <a:t>23</a:t>
            </a:fld>
            <a:endParaRPr lang="fr-FR" sz="1000" b="0" strike="noStrike" spc="-1">
              <a:latin typeface="Times New Roman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416960"/>
            <a:ext cx="9143640" cy="11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4960" rIns="0" bIns="0">
            <a:spAutoFit/>
          </a:bodyPr>
          <a:lstStyle/>
          <a:p>
            <a:pPr marL="50760">
              <a:lnSpc>
                <a:spcPct val="100000"/>
              </a:lnSpc>
              <a:spcBef>
                <a:spcPts val="581"/>
              </a:spcBef>
            </a:pPr>
            <a:endParaRPr lang="fr-FR" sz="1800" b="0" strike="noStrike" spc="-1">
              <a:latin typeface="Arial"/>
            </a:endParaRPr>
          </a:p>
          <a:p>
            <a:pPr marL="507240">
              <a:lnSpc>
                <a:spcPts val="2591"/>
              </a:lnSpc>
              <a:spcBef>
                <a:spcPts val="584"/>
              </a:spcBef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81"/>
              </a:spcBef>
            </a:pPr>
            <a:endParaRPr lang="fr-FR" sz="1800" b="0" strike="noStrike" spc="-1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72000" y="1269720"/>
            <a:ext cx="9453960" cy="7395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4960" rIns="0" bIns="0">
            <a:spAutoFit/>
          </a:bodyPr>
          <a:lstStyle/>
          <a:p>
            <a:pPr marL="368280" indent="-342720"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Accès IUT :</a:t>
            </a:r>
            <a:r>
              <a:rPr lang="fr-FR" sz="2000" b="1" strike="noStrike" spc="-32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RER</a:t>
            </a:r>
            <a:r>
              <a:rPr lang="fr-FR" sz="2000" b="0" strike="noStrike" spc="4" dirty="0">
                <a:solidFill>
                  <a:srgbClr val="000000"/>
                </a:solidFill>
                <a:latin typeface="Arial"/>
                <a:ea typeface="DejaVu Sans"/>
              </a:rPr>
              <a:t> B et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bus (depuis </a:t>
            </a:r>
          </a:p>
          <a:p>
            <a:pPr marL="25560">
              <a:spcBef>
                <a:spcPts val="105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Orsay ou Massy), futur métro 18.</a:t>
            </a:r>
            <a:b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</a:br>
            <a:endParaRPr lang="fr-FR" sz="2000" b="0" strike="noStrike" spc="-1" dirty="0">
              <a:latin typeface="Arial"/>
            </a:endParaRPr>
          </a:p>
          <a:p>
            <a:pPr marL="368280" indent="-342720">
              <a:spcBef>
                <a:spcPts val="105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Restauration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Cafétéria CROUS à l’IUT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Lieu de vie, CentraleSupélec</a:t>
            </a:r>
            <a:endParaRPr lang="fr-FR" sz="2000" b="0" strike="noStrike" spc="-1" dirty="0">
              <a:latin typeface="Arial"/>
            </a:endParaRPr>
          </a:p>
          <a:p>
            <a:pPr marL="368280" indent="-342720"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Lieu de </a:t>
            </a:r>
            <a:r>
              <a:rPr lang="fr-FR" sz="2000" b="1" strike="noStrike" spc="-15" dirty="0">
                <a:solidFill>
                  <a:srgbClr val="000000"/>
                </a:solidFill>
                <a:latin typeface="Arial"/>
                <a:ea typeface="DejaVu Sans"/>
              </a:rPr>
              <a:t>Vie </a:t>
            </a:r>
            <a:r>
              <a:rPr lang="fr-FR" sz="2000" b="0" strike="noStrike" spc="-15" dirty="0">
                <a:solidFill>
                  <a:srgbClr val="000000"/>
                </a:solidFill>
                <a:latin typeface="Arial"/>
                <a:ea typeface="DejaVu Sans"/>
              </a:rPr>
              <a:t>(en face de l’IUT)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restaurant universitaire et cafétéria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espaces associatifs et lieux de rencontre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équipements sportifs</a:t>
            </a:r>
            <a:endParaRPr lang="fr-FR" sz="2000" b="0" strike="noStrike" spc="-1" dirty="0">
              <a:latin typeface="Arial"/>
            </a:endParaRPr>
          </a:p>
          <a:p>
            <a:pPr marL="368280" indent="-342720"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Logement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Résidences universitaires : près de l’IUT, Orsay, Les Ulis, Massy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Logement chez l’habitant : site </a:t>
            </a:r>
            <a:r>
              <a:rPr lang="fr-FR" sz="2000" b="0" strike="noStrike" spc="-21" dirty="0" err="1">
                <a:solidFill>
                  <a:srgbClr val="44546A"/>
                </a:solidFill>
                <a:latin typeface="Arial"/>
                <a:ea typeface="DejaVu Sans"/>
              </a:rPr>
              <a:t>heberjeunes.fr</a:t>
            </a:r>
            <a:endParaRPr lang="fr-FR" sz="2000" b="0" strike="noStrike" spc="-1" dirty="0">
              <a:latin typeface="Arial"/>
            </a:endParaRPr>
          </a:p>
          <a:p>
            <a:pPr marL="368280" indent="-342720"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1" strike="noStrike" spc="-15" dirty="0">
                <a:solidFill>
                  <a:srgbClr val="000000"/>
                </a:solidFill>
                <a:latin typeface="Arial"/>
                <a:ea typeface="DejaVu Sans"/>
              </a:rPr>
              <a:t>Vie </a:t>
            </a:r>
            <a:r>
              <a:rPr lang="fr-F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étudiante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Bureau des Etudiants (BDE)</a:t>
            </a:r>
            <a:endParaRPr lang="fr-FR" sz="2000" b="0" strike="noStrike" spc="-1" dirty="0">
              <a:latin typeface="Arial"/>
            </a:endParaRPr>
          </a:p>
          <a:p>
            <a:pPr marL="756360" lvl="1" indent="-286560">
              <a:buClr>
                <a:srgbClr val="44546A"/>
              </a:buClr>
              <a:buFont typeface="Arial"/>
              <a:buChar char="–"/>
            </a:pPr>
            <a:r>
              <a:rPr lang="fr-FR" sz="2000" b="0" strike="noStrike" spc="-21" dirty="0">
                <a:solidFill>
                  <a:srgbClr val="44546A"/>
                </a:solidFill>
                <a:latin typeface="Arial"/>
                <a:ea typeface="DejaVu Sans"/>
              </a:rPr>
              <a:t>Associations sportives, Atelier théâtre, Médiathèque </a:t>
            </a:r>
            <a:endParaRPr lang="fr-FR" sz="2000" b="0" strike="noStrike" spc="-1" dirty="0">
              <a:latin typeface="Arial"/>
            </a:endParaRPr>
          </a:p>
          <a:p>
            <a:pPr marL="469440">
              <a:lnSpc>
                <a:spcPct val="100000"/>
              </a:lnSpc>
              <a:spcBef>
                <a:spcPts val="1159"/>
              </a:spcBef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ts val="2591"/>
              </a:lnSpc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ts val="2591"/>
              </a:lnSpc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ts val="2591"/>
              </a:lnSpc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ts val="2591"/>
              </a:lnSpc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ts val="2591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4969480" y="1477620"/>
            <a:ext cx="2962440" cy="2223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908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Image 5" descr="Une image contenant herbe, extérieur, bâtiment&#10;&#10;Description générée automatiquement">
            <a:extLst>
              <a:ext uri="{FF2B5EF4-FFF2-40B4-BE49-F238E27FC236}">
                <a16:creationId xmlns:a16="http://schemas.microsoft.com/office/drawing/2014/main" id="{055C8FFD-97DC-A567-F8C5-C3061934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20" y="2496633"/>
            <a:ext cx="2962440" cy="222142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50920" y="1522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Étudiants en situation de handicap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3F56767E-7B97-4DBD-94ED-818069EFF215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24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34740" y="1352368"/>
            <a:ext cx="850680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>
              <a:lnSpc>
                <a:spcPct val="10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Aménagements selon recommandations médicales</a:t>
            </a:r>
            <a:endParaRPr lang="fr-FR" sz="2800" b="0" strike="noStrike" spc="-1" dirty="0">
              <a:latin typeface="Arial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Temps aménagé pour les contrôles</a:t>
            </a:r>
            <a:endParaRPr lang="fr-FR" sz="2400" b="0" strike="noStrike" spc="-1" dirty="0">
              <a:latin typeface="Arial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Utilisation d'ordinateurs (prêts possibles)</a:t>
            </a:r>
            <a:endParaRPr lang="fr-FR" sz="2400" b="0" strike="noStrike" spc="-1" dirty="0">
              <a:latin typeface="Arial"/>
            </a:endParaRPr>
          </a:p>
          <a:p>
            <a:pPr marL="727200" lvl="1" indent="-269280"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Tutorat par des étudiants ingénieurs</a:t>
            </a:r>
            <a:endParaRPr lang="fr-FR" sz="2400" spc="-1" dirty="0"/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Prise de notes</a:t>
            </a:r>
            <a:endParaRPr lang="fr-FR" sz="2400" b="0" strike="noStrike" spc="-1" dirty="0">
              <a:latin typeface="Arial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Étalement de cursus possible</a:t>
            </a:r>
          </a:p>
          <a:p>
            <a:pPr marL="326880" indent="-326160">
              <a:lnSpc>
                <a:spcPct val="10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Prendre contact dès </a:t>
            </a:r>
            <a:br>
              <a:rPr dirty="0"/>
            </a:b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l'admission (ou avant) :</a:t>
            </a:r>
          </a:p>
          <a:p>
            <a:pPr marL="727200" lvl="1" indent="-269280"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handi.iut-orsay@u-psud.fr</a:t>
            </a:r>
            <a:endParaRPr lang="fr-FR" sz="24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26880" indent="-326160"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Plus de renseignements, dont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Parcousup</a:t>
            </a: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 :</a:t>
            </a:r>
          </a:p>
          <a:p>
            <a:pPr marL="457920" lvl="1">
              <a:spcBef>
                <a:spcPts val="601"/>
              </a:spcBef>
              <a:buClr>
                <a:srgbClr val="1F497D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https://</a:t>
            </a:r>
            <a:r>
              <a:rPr lang="fr-FR" sz="24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www.universite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-paris-</a:t>
            </a:r>
            <a:r>
              <a:rPr lang="fr-FR" sz="24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saclay.fr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/vie-de-campus/handicap</a:t>
            </a:r>
          </a:p>
        </p:txBody>
      </p:sp>
      <p:sp>
        <p:nvSpPr>
          <p:cNvPr id="280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308B1AED-D3CC-41E5-99B1-9668286E4121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24</a:t>
            </a:fld>
            <a:endParaRPr lang="fr-FR" sz="2400" b="0" strike="noStrike" spc="-1" dirty="0">
              <a:latin typeface="Arial"/>
            </a:endParaRPr>
          </a:p>
        </p:txBody>
      </p:sp>
      <p:pic>
        <p:nvPicPr>
          <p:cNvPr id="281" name="Image 3"/>
          <p:cNvPicPr/>
          <p:nvPr/>
        </p:nvPicPr>
        <p:blipFill>
          <a:blip r:embed="rId2"/>
          <a:stretch/>
        </p:blipFill>
        <p:spPr>
          <a:xfrm>
            <a:off x="5235735" y="3134523"/>
            <a:ext cx="3625920" cy="241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EE4AB8-26DD-3F1C-4635-DE2D49CF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solidFill>
                  <a:schemeClr val="bg1"/>
                </a:solidFill>
              </a:rPr>
              <a:t>Renseignements handicap IUT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59D96-3A78-DB00-D173-CBFA2DC2853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-82664" y="6059055"/>
            <a:ext cx="9296401" cy="793038"/>
          </a:xfrm>
        </p:spPr>
        <p:txBody>
          <a:bodyPr/>
          <a:lstStyle/>
          <a:p>
            <a:pPr marL="0" indent="0" algn="ctr">
              <a:buNone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https://</a:t>
            </a:r>
            <a:r>
              <a:rPr lang="fr-FR" sz="24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www.universite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-paris-</a:t>
            </a:r>
            <a:r>
              <a:rPr lang="fr-FR" sz="2400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saclay.fr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/vie-de-campus/handicap</a:t>
            </a:r>
          </a:p>
          <a:p>
            <a:pPr algn="ctr"/>
            <a:endParaRPr lang="fr-FR" sz="24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CFF83B2-135B-7949-D0B5-C904803F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510" y="1305353"/>
            <a:ext cx="4752978" cy="4752978"/>
          </a:xfrm>
          <a:prstGeom prst="rect">
            <a:avLst/>
          </a:prstGeom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EC1E64E8-99D8-A066-3D43-4098D4E852F1}"/>
              </a:ext>
            </a:extLst>
          </p:cNvPr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308B1AED-D3CC-41E5-99B1-9668286E4121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25</a:t>
            </a:fld>
            <a:endParaRPr lang="fr-F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00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611280" y="2708280"/>
            <a:ext cx="777168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spc="-1" dirty="0">
                <a:solidFill>
                  <a:srgbClr val="77933C"/>
                </a:solidFill>
                <a:latin typeface="Calibri"/>
                <a:ea typeface="ＭＳ Ｐゴシック"/>
              </a:rPr>
              <a:t>3</a:t>
            </a:r>
            <a:r>
              <a:rPr lang="fr-FR" sz="44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. </a:t>
            </a:r>
            <a:r>
              <a:rPr lang="fr-FR" sz="4400" b="1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Après le BUT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4F835139-9261-46F9-929E-FE6A10F30753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26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8E904738-ED08-4048-81A8-F08F7A321AF0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27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4920" y="189000"/>
            <a:ext cx="822888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Taux de réussite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14CB1693-894E-4989-9EEF-2C220F38B6E5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27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446040" y="2350080"/>
            <a:ext cx="8150760" cy="3968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3000" spc="-1" dirty="0">
                <a:solidFill>
                  <a:srgbClr val="000000"/>
                </a:solidFill>
                <a:latin typeface="Calibri"/>
                <a:ea typeface="ＭＳ Ｐゴシック"/>
              </a:rPr>
              <a:t>Noter que les p</a:t>
            </a:r>
            <a:r>
              <a:rPr lang="fr-FR" sz="3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remiers diplômes de BUT seront délivrés cette année</a:t>
            </a:r>
          </a:p>
          <a:p>
            <a:pPr marL="914400" lvl="1" indent="-456480"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auparavant DUT en 2 ans</a:t>
            </a:r>
          </a:p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endParaRPr lang="fr-FR" sz="3000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6480">
              <a:lnSpc>
                <a:spcPct val="10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30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Avant le passage au BUT :</a:t>
            </a:r>
            <a:endParaRPr lang="fr-FR" sz="30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70% des étudiants obtiennent leur DUT en 2 ans, 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10% en trois ans (redoublement),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6% obtiennent un DUCES (réorientation en BTS)</a:t>
            </a: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716840" y="260280"/>
            <a:ext cx="5573160" cy="70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Débouchés professionnels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539640" y="1628640"/>
            <a:ext cx="8063640" cy="50189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Techniciens supérieurs en informatique</a:t>
            </a:r>
            <a:endParaRPr lang="fr-FR" sz="28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Développement logiciel (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ont web)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Administration systèmes et réseaux</a:t>
            </a: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Administration de 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bases de données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Responsables d’exploitation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Assistants ingénieurs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Assistants chefs de projets</a:t>
            </a:r>
          </a:p>
          <a:p>
            <a:pPr marL="914400" lvl="1" indent="-456480"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Support utilisateurs</a:t>
            </a:r>
          </a:p>
          <a:p>
            <a:pPr marL="914400" indent="-442080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Évolutions vers</a:t>
            </a:r>
            <a:endParaRPr lang="fr-FR" sz="28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Chefs de projets informatiques</a:t>
            </a:r>
            <a:endParaRPr lang="fr-FR" sz="2400" b="0" strike="noStrike" spc="-1" dirty="0">
              <a:latin typeface="Arial"/>
            </a:endParaRPr>
          </a:p>
          <a:p>
            <a:pPr marL="914400" lvl="1" indent="-45648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Ingénieurs d’affaires</a:t>
            </a:r>
            <a:r>
              <a:rPr lang="fr-FR" sz="2400" spc="-1" dirty="0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endParaRPr lang="fr-FR" sz="2400" b="0" strike="noStrike" spc="-1" dirty="0">
              <a:latin typeface="Arial"/>
            </a:endParaRPr>
          </a:p>
          <a:p>
            <a:pPr marL="457200" indent="-440640"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9361DDF1-7537-4D68-BA05-1F4C9DF92A33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28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081C3229-1390-4A92-A45A-A6AFDD69669D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092110" y="260280"/>
            <a:ext cx="6822999" cy="10793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Devenir des diplômés DUT 2022</a:t>
            </a:r>
          </a:p>
          <a:p>
            <a:pPr algn="ctr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Avant passage au f</a:t>
            </a:r>
            <a:r>
              <a:rPr lang="fr-FR" sz="2400" spc="-1" dirty="0">
                <a:solidFill>
                  <a:srgbClr val="FFFFFF"/>
                </a:solidFill>
                <a:latin typeface="Calibri"/>
                <a:ea typeface="ＭＳ Ｐゴシック"/>
              </a:rPr>
              <a:t>ormat BUT</a:t>
            </a:r>
            <a:endParaRPr lang="fr-FR" sz="2400" b="0" strike="noStrike" spc="-1" dirty="0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00FC0878-E410-4B87-8B0B-EA6B97F23FEF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29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AADCC26-6A72-4F66-A98E-8C1144D1A37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29</a:t>
            </a:fld>
            <a:endParaRPr lang="fr-FR" sz="2400" b="0" strike="noStrike" spc="-1" dirty="0">
              <a:latin typeface="Arial"/>
            </a:endParaRPr>
          </a:p>
        </p:txBody>
      </p:sp>
      <p:sp>
        <p:nvSpPr>
          <p:cNvPr id="398" name="CustomShape 4"/>
          <p:cNvSpPr/>
          <p:nvPr/>
        </p:nvSpPr>
        <p:spPr>
          <a:xfrm>
            <a:off x="6206400" y="1742045"/>
            <a:ext cx="293760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Écoles d’ingénieurs : </a:t>
            </a:r>
            <a:r>
              <a:rPr lang="fr-FR" b="1" i="1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ENSIMAG, UTC-UTT-UTBM, ENSIIE, INSA, IMT Atlantique, ENSIBS, EFREI, ECE, ISTY, Polytech (Paris-Saclay, Paris, Nantes, Annecy)…</a:t>
            </a:r>
            <a:endParaRPr lang="fr-F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2" name="Camembert Élodie Leducq" hidden="1">
            <a:extLst>
              <a:ext uri="{FF2B5EF4-FFF2-40B4-BE49-F238E27FC236}">
                <a16:creationId xmlns:a16="http://schemas.microsoft.com/office/drawing/2014/main" id="{C355A848-D053-E71A-99B0-34DE61152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5" t="3938" r="22411" b="678"/>
          <a:stretch/>
        </p:blipFill>
        <p:spPr>
          <a:xfrm>
            <a:off x="176400" y="1616118"/>
            <a:ext cx="5883120" cy="49153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AE7AD86-7C58-FB18-9C29-B2CE8506F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78" r="26085" b="26427"/>
          <a:stretch/>
        </p:blipFill>
        <p:spPr>
          <a:xfrm>
            <a:off x="-265370" y="2188555"/>
            <a:ext cx="6833905" cy="43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2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B39D15D3-47A4-4B7C-91E2-1AB317DBA9BF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Journées Portes Ouvertes 2024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2259805" y="2514960"/>
            <a:ext cx="8228880" cy="18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498600" indent="-4978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Times New Roman"/>
              <a:buAutoNum type="arabicPeriod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Formations proposées</a:t>
            </a:r>
            <a:endParaRPr lang="fr-FR" sz="2800" b="0" strike="noStrike" spc="-1" dirty="0">
              <a:latin typeface="Arial"/>
            </a:endParaRPr>
          </a:p>
          <a:p>
            <a:pPr marL="498600" indent="-4978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Times New Roman"/>
              <a:buAutoNum type="arabicPeriod"/>
            </a:pP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Un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enseignement équilibré</a:t>
            </a:r>
            <a:endParaRPr lang="fr-FR" sz="2800" b="0" strike="noStrike" spc="-1" dirty="0">
              <a:latin typeface="Arial"/>
            </a:endParaRPr>
          </a:p>
          <a:p>
            <a:pPr marL="498600" indent="-4978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Times New Roman"/>
              <a:buAutoNum type="arabicPeriod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Après le BUT</a:t>
            </a:r>
            <a:endParaRPr lang="fr-FR" sz="2800" b="0" strike="noStrike" spc="-1" dirty="0">
              <a:latin typeface="Arial"/>
            </a:endParaRPr>
          </a:p>
          <a:p>
            <a:pPr marL="498600" indent="-49788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Times New Roman"/>
              <a:buAutoNum type="arabicPeriod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Être candidat</a:t>
            </a:r>
            <a:endParaRPr lang="fr-FR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923122" y="260280"/>
            <a:ext cx="7160976" cy="7100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Devenir des diplômés BUT 2 2023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00FC0878-E410-4B87-8B0B-EA6B97F23FEF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30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F047EA-FFFE-512D-4D0F-2C982E9B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8934" y="-1615964"/>
            <a:ext cx="12388574" cy="12379248"/>
          </a:xfrm>
          <a:prstGeom prst="rect">
            <a:avLst/>
          </a:prstGeom>
        </p:spPr>
      </p:pic>
      <p:sp>
        <p:nvSpPr>
          <p:cNvPr id="396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AADCC26-6A72-4F66-A98E-8C1144D1A37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30</a:t>
            </a:fld>
            <a:endParaRPr lang="fr-FR" sz="2400" b="0" strike="noStrike" spc="-1" dirty="0">
              <a:latin typeface="Arial"/>
            </a:endParaRPr>
          </a:p>
        </p:txBody>
      </p:sp>
      <p:pic>
        <p:nvPicPr>
          <p:cNvPr id="2" name="Camembert Élodie Leducq" hidden="1">
            <a:extLst>
              <a:ext uri="{FF2B5EF4-FFF2-40B4-BE49-F238E27FC236}">
                <a16:creationId xmlns:a16="http://schemas.microsoft.com/office/drawing/2014/main" id="{C355A848-D053-E71A-99B0-34DE61152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5" t="3938" r="22411" b="678"/>
          <a:stretch/>
        </p:blipFill>
        <p:spPr>
          <a:xfrm>
            <a:off x="176400" y="1616118"/>
            <a:ext cx="5883120" cy="4915311"/>
          </a:xfrm>
          <a:prstGeom prst="rect">
            <a:avLst/>
          </a:prstGeom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17C35472-9947-2D11-98BB-1ACC38173138}"/>
              </a:ext>
            </a:extLst>
          </p:cNvPr>
          <p:cNvSpPr/>
          <p:nvPr/>
        </p:nvSpPr>
        <p:spPr>
          <a:xfrm>
            <a:off x="164828" y="1399129"/>
            <a:ext cx="6932658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Poursuite naturelle 3</a:t>
            </a:r>
            <a:r>
              <a:rPr lang="fr-FR" b="0" strike="noStrike" spc="-1" baseline="30000" dirty="0">
                <a:solidFill>
                  <a:srgbClr val="000000"/>
                </a:solidFill>
                <a:latin typeface="Arial"/>
                <a:ea typeface="DejaVu Sans"/>
              </a:rPr>
              <a:t>ème</a:t>
            </a:r>
            <a:r>
              <a:rPr lang="fr-F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année de BUT</a:t>
            </a:r>
            <a:endParaRPr lang="fr-F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000000"/>
                </a:solidFill>
                <a:latin typeface="Arial"/>
              </a:rPr>
              <a:t>Quelques admi</a:t>
            </a:r>
            <a:r>
              <a:rPr lang="fr-FR" spc="-1" dirty="0">
                <a:solidFill>
                  <a:srgbClr val="000000"/>
                </a:solidFill>
                <a:latin typeface="Arial"/>
              </a:rPr>
              <a:t>ssions en écoles d’ingénieurs </a:t>
            </a:r>
            <a:br>
              <a:rPr lang="fr-FR" spc="-1" dirty="0">
                <a:solidFill>
                  <a:srgbClr val="000000"/>
                </a:solidFill>
                <a:latin typeface="Arial"/>
              </a:rPr>
            </a:br>
            <a:r>
              <a:rPr lang="fr-FR" b="1" i="1" spc="-1" dirty="0">
                <a:solidFill>
                  <a:srgbClr val="000000"/>
                </a:solidFill>
                <a:latin typeface="Calibri"/>
                <a:ea typeface="ＭＳ Ｐゴシック"/>
              </a:rPr>
              <a:t>INSA, </a:t>
            </a:r>
            <a:r>
              <a:rPr lang="fr-FR" b="1" i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polytech</a:t>
            </a:r>
            <a:r>
              <a:rPr lang="fr-FR" b="1" i="1" spc="-1" dirty="0">
                <a:solidFill>
                  <a:srgbClr val="000000"/>
                </a:solidFill>
                <a:latin typeface="Calibri"/>
                <a:ea typeface="ＭＳ Ｐゴシック"/>
              </a:rPr>
              <a:t>, UTT, ENSIIE, ESIPE, </a:t>
            </a:r>
            <a:r>
              <a:rPr lang="fr-FR" b="1" i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Cytech</a:t>
            </a:r>
            <a:r>
              <a:rPr lang="fr-FR" b="1" i="1" spc="-1" dirty="0">
                <a:solidFill>
                  <a:srgbClr val="000000"/>
                </a:solidFill>
                <a:latin typeface="Calibri"/>
                <a:ea typeface="ＭＳ Ｐゴシック"/>
              </a:rPr>
              <a:t>, ISTY...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755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2498400" y="260280"/>
            <a:ext cx="4009320" cy="70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Poursuite d’études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539639" y="1628640"/>
            <a:ext cx="8506389" cy="2248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 marL="514440" indent="-49788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marL="498600" indent="-4978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Recrutement en fin de BUT 2 (2+3) ou de BUT 3 (3+3) suivant le profil et la formation visée </a:t>
            </a:r>
            <a:endParaRPr lang="fr-FR" sz="2800" b="0" strike="noStrike" spc="-1" dirty="0">
              <a:latin typeface="Arial"/>
            </a:endParaRPr>
          </a:p>
          <a:p>
            <a:pPr marL="514440" indent="-497880">
              <a:lnSpc>
                <a:spcPct val="100000"/>
              </a:lnSpc>
            </a:pPr>
            <a:endParaRPr lang="fr-FR" sz="2800" b="0" strike="noStrike" spc="-1" dirty="0">
              <a:latin typeface="Arial"/>
            </a:endParaRPr>
          </a:p>
          <a:p>
            <a:pPr marL="498600" indent="-4978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Sélection sur dossier </a:t>
            </a:r>
            <a:endParaRPr lang="fr-FR" sz="2800" b="0" strike="noStrike" spc="-1" dirty="0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2B761389-09B0-4FA8-AD96-007184C035DE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31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4C2BCC79-EDB5-4FAF-ABE5-FE6FDA6D67F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11280" y="2708280"/>
            <a:ext cx="777168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spc="-1" dirty="0">
                <a:solidFill>
                  <a:srgbClr val="77933C"/>
                </a:solidFill>
                <a:latin typeface="Calibri"/>
                <a:ea typeface="ＭＳ Ｐゴシック"/>
              </a:rPr>
              <a:t>4</a:t>
            </a:r>
            <a:r>
              <a:rPr lang="fr-FR" sz="44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. </a:t>
            </a:r>
            <a:r>
              <a:rPr lang="fr-FR" sz="4400" b="1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Candidatures</a:t>
            </a:r>
            <a:br>
              <a:rPr dirty="0"/>
            </a:br>
            <a:br>
              <a:rPr dirty="0"/>
            </a:br>
            <a:endParaRPr lang="fr-FR" sz="4400" b="0" strike="noStrike" spc="-1" dirty="0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1EAA976F-F736-4E12-870B-C1F72ADCCC08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32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198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Admission en 1</a:t>
            </a:r>
            <a:r>
              <a:rPr lang="fr-FR" sz="4000" b="0" strike="noStrike" spc="-1" baseline="30000">
                <a:solidFill>
                  <a:srgbClr val="FFFFFF"/>
                </a:solidFill>
                <a:latin typeface="Calibri"/>
                <a:ea typeface="ＭＳ Ｐゴシック"/>
              </a:rPr>
              <a:t>ère</a:t>
            </a: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 année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5E6FAAB5-1952-445C-8A64-46D4C654C783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33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E3CA6EAC-40DB-4C92-8742-6848DC82A649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33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1319040" y="5895000"/>
            <a:ext cx="6505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2400" spc="-1" dirty="0">
                <a:solidFill>
                  <a:srgbClr val="000000"/>
                </a:solidFill>
                <a:latin typeface="Calibri"/>
                <a:ea typeface="DejaVu Sans"/>
              </a:rPr>
              <a:t>∼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200 étudiants par an</a:t>
            </a:r>
            <a:endParaRPr lang="fr-FR" sz="2400" b="0" strike="noStrike" spc="-1" dirty="0">
              <a:latin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8454DC-E4A9-72D9-B84F-825BB6C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-586626"/>
            <a:ext cx="8040655" cy="80312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198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Sélection des candidats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66560" y="1412640"/>
            <a:ext cx="8713080" cy="53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Spécialités les plus adaptées</a:t>
            </a:r>
            <a:endParaRPr lang="fr-FR" sz="2800" strike="noStrike" spc="-1" dirty="0">
              <a:latin typeface="Arial"/>
            </a:endParaRPr>
          </a:p>
          <a:p>
            <a:pPr marL="914760" lvl="1" indent="-456840">
              <a:spcBef>
                <a:spcPts val="700"/>
              </a:spcBef>
              <a:buClr>
                <a:srgbClr val="77933C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Bac général : maths ou NSI</a:t>
            </a:r>
            <a:endParaRPr lang="fr-FR" sz="2800" b="0" strike="noStrike" spc="-1" dirty="0">
              <a:latin typeface="Arial"/>
            </a:endParaRPr>
          </a:p>
          <a:p>
            <a:pPr marL="914760" lvl="1" indent="-456840">
              <a:spcBef>
                <a:spcPts val="700"/>
              </a:spcBef>
              <a:buClr>
                <a:srgbClr val="77933C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Bac technologique </a:t>
            </a: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STI2D SIN</a:t>
            </a:r>
          </a:p>
          <a:p>
            <a:pPr marL="914760" lvl="1" indent="-456840">
              <a:spcBef>
                <a:spcPts val="700"/>
              </a:spcBef>
              <a:buClr>
                <a:srgbClr val="77933C"/>
              </a:buClr>
              <a:buFont typeface="Arial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  <a:ea typeface="ＭＳ Ｐゴシック"/>
              </a:rPr>
              <a:t>Exceptionnellement STMG SIG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Mais aucun dossier rejeté automatiquement sur le critère de la spécialité</a:t>
            </a: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Sélection par les enseignants de l’IUT</a:t>
            </a:r>
            <a:endParaRPr lang="fr-FR" sz="2800" b="0" strike="noStrike" spc="-1" dirty="0">
              <a:latin typeface="Arial"/>
            </a:endParaRPr>
          </a:p>
          <a:p>
            <a:pPr marL="727200" indent="-253440">
              <a:lnSpc>
                <a:spcPct val="80000"/>
              </a:lnSpc>
              <a:spcBef>
                <a:spcPts val="451"/>
              </a:spcBef>
            </a:pPr>
            <a:endParaRPr lang="fr-FR" sz="2600" b="0" strike="noStrike" spc="-1" dirty="0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62515BC6-B723-4995-B46C-296726E300FD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34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FCCA2CEE-1C14-4365-BB35-8B3ABBE8382D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34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198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Sélection des candidats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88188" y="1380250"/>
            <a:ext cx="9091452" cy="53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/>
          </a:bodyPr>
          <a:lstStyle/>
          <a:p>
            <a:pPr marL="326880" indent="-326160">
              <a:lnSpc>
                <a:spcPct val="110000"/>
              </a:lnSpc>
              <a:spcBef>
                <a:spcPts val="1001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Critères</a:t>
            </a: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É</a:t>
            </a: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valuations au lycée ; attention particulière pour les mathématiques, sciences du numérique, sciences de l’ingénieur et sciences en général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Assiduité et comportement dans toutes les matières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Appréciations de l'équipe pédagogique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880" indent="-326160">
              <a:lnSpc>
                <a:spcPct val="110000"/>
              </a:lnSpc>
              <a:spcBef>
                <a:spcPts val="1001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Lettre de motivation</a:t>
            </a: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Dites-nous quels aspects de l’informatique vous plaisent, quels cours vous attirent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Vos activités et projets en lien avec l’informatique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0000" indent="-269280">
              <a:lnSpc>
                <a:spcPct val="11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Montrez que vous vous êtes renseignés</a:t>
            </a:r>
            <a:b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</a:br>
            <a:r>
              <a:rPr lang="fr-FR" sz="2600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－ </a:t>
            </a: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indiquez par exemple ce qui a retenu votre attention aujourd’hui !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F15407AD-8601-4821-85A8-C97AD5CECC16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35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D3878C1A-0106-4FF0-9198-5BCDE647202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35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Qualités demandées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4CF0C483-1600-4CE3-950A-9FDD70A26541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36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323640" y="1340640"/>
            <a:ext cx="8496360" cy="537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Compétences générales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Etre capable de conceptualisation et d'abstraction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Avoir une maîtrise du français permettant de s'exprimer, d'acquérir de nouvelles compétences, de structurer un raisonnement, un écrit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Avoir une maîtrise suffisante de l'anglais pour progresser durant la formation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Connaître les réalités culturelles</a:t>
            </a:r>
            <a:endParaRPr lang="fr-FR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Compétences techniques et scientifiques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Avoir des bases scientifiques solides : Mathématiques et Logique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Notions en sciences du numérique et/ou programmation suivant les spécialités</a:t>
            </a:r>
            <a:endParaRPr lang="fr-FR" sz="18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77933C"/>
              </a:buClr>
              <a:buFont typeface="Wingdings" charset="2"/>
              <a:buChar char=""/>
            </a:pPr>
            <a:r>
              <a:rPr lang="fr-FR" sz="1800" b="1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Qualités humaines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Etre actif dans sa formation : travailler en autonomie et en groupe, écouter, participer et avoir envie d'apprendre.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Avoir l'esprit d'équipe et savoir s'intégrer dans les travaux de groupe via les projets, travaux pratiques</a:t>
            </a:r>
            <a:endParaRPr lang="fr-FR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77933C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Savoir s'impliquer dans ses études et fournir le travail nécessaire à sa réussite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DB634A92-9E0B-4E45-A445-57C29CDF3D2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36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198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Demi-journées d’immersion</a:t>
            </a:r>
            <a:endParaRPr lang="fr-FR" sz="4000" b="0" strike="noStrike" spc="-1" dirty="0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466560" y="1208896"/>
            <a:ext cx="8228880" cy="499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>
              <a:lnSpc>
                <a:spcPct val="8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endParaRPr lang="fr-FR" sz="2800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26880" indent="-326160">
              <a:lnSpc>
                <a:spcPct val="8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Venez découvrir l’IUT de l’intérieur</a:t>
            </a:r>
            <a:endParaRPr lang="fr-FR" sz="2800" b="0" strike="noStrike" spc="-1" dirty="0">
              <a:latin typeface="Arial"/>
            </a:endParaRPr>
          </a:p>
          <a:p>
            <a:pPr marL="343080" indent="-326160">
              <a:lnSpc>
                <a:spcPct val="80000"/>
              </a:lnSpc>
              <a:spcBef>
                <a:spcPts val="499"/>
              </a:spcBef>
            </a:pP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8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Déroulement </a:t>
            </a:r>
            <a:endParaRPr lang="fr-FR" sz="2800" b="0" strike="noStrike" spc="-1" dirty="0">
              <a:latin typeface="Arial"/>
            </a:endParaRP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Immersion en travaux pratiques</a:t>
            </a:r>
            <a:endParaRPr lang="fr-FR" sz="2600" b="0" strike="noStrike" spc="-1" dirty="0">
              <a:latin typeface="Arial"/>
            </a:endParaRP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É</a:t>
            </a: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change avec des enseignants</a:t>
            </a:r>
            <a:endParaRPr lang="fr-FR" sz="2600" b="0" strike="noStrike" spc="-1" dirty="0">
              <a:latin typeface="Arial"/>
            </a:endParaRP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Inscription en ligne</a:t>
            </a:r>
            <a:endParaRPr lang="fr-FR" sz="2600" b="0" strike="noStrike" spc="-1" dirty="0">
              <a:latin typeface="Arial"/>
            </a:endParaRP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Nombre de places limité </a:t>
            </a:r>
            <a:br>
              <a:rPr lang="fr-FR" sz="26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</a:br>
            <a:r>
              <a:rPr lang="fr-FR" sz="2600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	(inscriptions sur le site web de l’IUT)</a:t>
            </a:r>
            <a:endParaRPr lang="fr-FR" sz="2600" b="0" strike="noStrike" spc="-1">
              <a:latin typeface="Arial"/>
            </a:endParaRPr>
          </a:p>
          <a:p>
            <a:pPr marL="326880" indent="-326160">
              <a:lnSpc>
                <a:spcPct val="8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endParaRPr lang="fr-FR" sz="2800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26880" indent="-326160">
              <a:lnSpc>
                <a:spcPct val="8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pc="-1" dirty="0">
                <a:solidFill>
                  <a:srgbClr val="000000"/>
                </a:solidFill>
                <a:latin typeface="Calibri"/>
                <a:ea typeface="ＭＳ Ｐゴシック"/>
              </a:rPr>
              <a:t> Les mercredis…</a:t>
            </a:r>
            <a:endParaRPr lang="fr-FR" sz="2600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de février : les 7, 13 (mardi), 14, 28</a:t>
            </a: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de mars : les 6, 13, 20 et 27, </a:t>
            </a:r>
          </a:p>
          <a:p>
            <a:pPr marL="727200" lvl="1" indent="-269280">
              <a:lnSpc>
                <a:spcPct val="8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et le 24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avril.</a:t>
            </a:r>
            <a:endParaRPr lang="fr-FR" sz="2800" b="0" strike="noStrike" spc="-1" dirty="0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42B0572F-11C8-4870-9C42-DFCDFC62C076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37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0717C149-9C02-4A6B-A206-6DE557D5BFF3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37</a:t>
            </a:fld>
            <a:endParaRPr lang="fr-FR" sz="2400" b="0" strike="noStrike" spc="-1">
              <a:latin typeface="Arial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480426A-12F2-AB06-A24F-8918875BB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7063" y="3629341"/>
            <a:ext cx="2576355" cy="25763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250920" y="1812960"/>
            <a:ext cx="8641800" cy="481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 algn="just">
              <a:lnSpc>
                <a:spcPct val="9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Pourquoi choisir le BUT informatique </a:t>
            </a:r>
            <a:endParaRPr lang="fr-FR" sz="2600" b="0" strike="noStrike" spc="-1" dirty="0">
              <a:latin typeface="Arial"/>
            </a:endParaRPr>
          </a:p>
          <a:p>
            <a:pPr marL="727200" lvl="1" indent="-269280">
              <a:lnSpc>
                <a:spcPct val="9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Un diplôme qui permet d'intégrer rapidement la vie active dans un secteur qui recrute</a:t>
            </a:r>
            <a:endParaRPr lang="fr-FR" sz="2600" b="0" strike="noStrike" spc="-1" dirty="0">
              <a:latin typeface="Arial"/>
            </a:endParaRPr>
          </a:p>
          <a:p>
            <a:pPr marL="727200" lvl="1" indent="-269280" algn="just">
              <a:lnSpc>
                <a:spcPct val="9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Un tremplin pour la poursuite d'études </a:t>
            </a:r>
            <a:endParaRPr lang="fr-FR" sz="2600" b="0" strike="noStrike" spc="-1" dirty="0">
              <a:latin typeface="Arial"/>
            </a:endParaRPr>
          </a:p>
          <a:p>
            <a:pPr marL="727200" lvl="1" indent="-269280" algn="just">
              <a:lnSpc>
                <a:spcPct val="9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Un suivi pédagogique régulier</a:t>
            </a:r>
            <a:endParaRPr lang="fr-FR" sz="2600" b="0" strike="noStrike" spc="-1" dirty="0">
              <a:latin typeface="Arial"/>
            </a:endParaRPr>
          </a:p>
          <a:p>
            <a:pPr marL="341280" indent="-326160" algn="just">
              <a:lnSpc>
                <a:spcPct val="80000"/>
              </a:lnSpc>
              <a:spcBef>
                <a:spcPts val="649"/>
              </a:spcBef>
            </a:pPr>
            <a:endParaRPr lang="fr-FR" sz="2600" b="0" strike="noStrike" spc="-1" dirty="0">
              <a:latin typeface="Arial"/>
            </a:endParaRPr>
          </a:p>
          <a:p>
            <a:pPr marL="326880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Mais attention : </a:t>
            </a:r>
            <a:endParaRPr lang="fr-FR" sz="2600" b="0" strike="noStrike" spc="-1" dirty="0">
              <a:latin typeface="Arial"/>
            </a:endParaRPr>
          </a:p>
          <a:p>
            <a:pPr marL="727200" lvl="1" indent="-269280" algn="just">
              <a:lnSpc>
                <a:spcPct val="9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Des horaires lourds</a:t>
            </a:r>
          </a:p>
          <a:p>
            <a:pPr marL="727200" lvl="1" indent="-269280" algn="just">
              <a:lnSpc>
                <a:spcPct val="90000"/>
              </a:lnSpc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Tr</a:t>
            </a: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avail important et régulier indispensable pour réussir ! </a:t>
            </a:r>
            <a:endParaRPr lang="fr-FR" sz="2600" b="0" strike="noStrike" spc="-1" dirty="0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D10D8EAD-05D6-4C3B-B983-DE6862947829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38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AB364CBE-E45D-4EF6-9507-429FA58B86F4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38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5" name="TextShape 4"/>
          <p:cNvSpPr txBox="1"/>
          <p:nvPr/>
        </p:nvSpPr>
        <p:spPr>
          <a:xfrm>
            <a:off x="467640" y="274680"/>
            <a:ext cx="7632000" cy="56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Choisir le BUT informatique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250920" y="1812960"/>
            <a:ext cx="8641800" cy="481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 algn="just">
              <a:lnSpc>
                <a:spcPct val="9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Discutez avec des enseignants de l’IUT</a:t>
            </a:r>
          </a:p>
          <a:p>
            <a:pPr marL="784080" lvl="1" indent="-326160" algn="just">
              <a:lnSpc>
                <a:spcPct val="9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i208</a:t>
            </a:r>
            <a:endParaRPr lang="fr-FR" sz="2600" b="0" strike="noStrike" spc="-1" dirty="0">
              <a:latin typeface="Arial"/>
            </a:endParaRPr>
          </a:p>
          <a:p>
            <a:pPr marL="341280" indent="-326160" algn="just">
              <a:lnSpc>
                <a:spcPct val="80000"/>
              </a:lnSpc>
              <a:spcBef>
                <a:spcPts val="649"/>
              </a:spcBef>
            </a:pPr>
            <a:endParaRPr lang="fr-FR" sz="2600" b="0" strike="noStrike" spc="-1" dirty="0">
              <a:latin typeface="Arial"/>
            </a:endParaRPr>
          </a:p>
          <a:p>
            <a:pPr marL="326880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Voir les projets des étudiants</a:t>
            </a:r>
          </a:p>
          <a:p>
            <a:pPr marL="326880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Discuter avec les étudiants</a:t>
            </a:r>
          </a:p>
          <a:p>
            <a:pPr marL="784080" lvl="1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spc="-1" dirty="0">
                <a:solidFill>
                  <a:srgbClr val="000000"/>
                </a:solidFill>
                <a:latin typeface="Calibri"/>
                <a:ea typeface="ＭＳ Ｐゴシック"/>
              </a:rPr>
              <a:t>T-shirt </a:t>
            </a:r>
            <a:r>
              <a:rPr lang="fr-FR" sz="2600" spc="-1" dirty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ＭＳ Ｐゴシック"/>
              </a:rPr>
              <a:t>gris</a:t>
            </a:r>
          </a:p>
          <a:p>
            <a:pPr marL="784080" lvl="1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endParaRPr lang="fr-FR" sz="2600" b="0" strike="noStrike" spc="-1" dirty="0">
              <a:solidFill>
                <a:srgbClr val="000000"/>
              </a:solidFill>
              <a:highlight>
                <a:srgbClr val="FFFF00"/>
              </a:highlight>
              <a:latin typeface="Calibri"/>
              <a:ea typeface="ＭＳ Ｐゴシック"/>
            </a:endParaRPr>
          </a:p>
          <a:p>
            <a:pPr marL="784080" lvl="1" indent="-326160" algn="just">
              <a:lnSpc>
                <a:spcPct val="8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spc="-1" dirty="0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ＭＳ Ｐゴシック"/>
              </a:rPr>
              <a:t>Suivez le guide (étudiants à la porte de l’amphi)</a:t>
            </a:r>
            <a:endParaRPr lang="fr-FR" sz="2600" b="0" strike="noStrike" spc="-1" dirty="0">
              <a:highlight>
                <a:srgbClr val="FFFF00"/>
              </a:highlight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D10D8EAD-05D6-4C3B-B983-DE6862947829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39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AB364CBE-E45D-4EF6-9507-429FA58B86F4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39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425" name="TextShape 4"/>
          <p:cNvSpPr txBox="1"/>
          <p:nvPr/>
        </p:nvSpPr>
        <p:spPr>
          <a:xfrm>
            <a:off x="467640" y="274680"/>
            <a:ext cx="7632000" cy="56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Après cet amphi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36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11280" y="2708280"/>
            <a:ext cx="777168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spc="-1" dirty="0">
                <a:solidFill>
                  <a:srgbClr val="77933C"/>
                </a:solidFill>
                <a:latin typeface="Calibri"/>
                <a:ea typeface="ＭＳ Ｐゴシック"/>
              </a:rPr>
              <a:t>1</a:t>
            </a:r>
            <a:r>
              <a:rPr lang="fr-FR" sz="44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. </a:t>
            </a:r>
            <a:r>
              <a:rPr lang="fr-FR" sz="4400" b="1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Les formations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86F5FB8E-54CD-47DE-BB72-F40BB501C5E9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4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0920" y="-1000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Diplômes du dept. informatique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188776C0-09CB-44E1-B9EB-29EFF74D4D1D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5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1417680"/>
            <a:ext cx="850680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>
              <a:lnSpc>
                <a:spcPct val="10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Bachelor universitaire de technologique </a:t>
            </a:r>
            <a:b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</a:b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(BUT depuis 2021, Bac+3 anciennement DUT, Bac +2)</a:t>
            </a: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280" lvl="1" indent="-3423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Diplôme en 3 ans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480" lvl="2" indent="-3423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Possibilité de sortie après 2 ans</a:t>
            </a: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480" lvl="2" indent="-3423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Possibilité de formation par apprentissage en 2</a:t>
            </a:r>
            <a:r>
              <a:rPr lang="fr-FR" sz="2000" b="0" strike="noStrike" spc="-1" baseline="30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e 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et 3</a:t>
            </a:r>
            <a:r>
              <a:rPr lang="fr-FR" sz="2000" b="0" strike="noStrike" spc="-1" baseline="30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 années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1257480" lvl="2" indent="-34236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endParaRPr lang="fr-FR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880" indent="-326160">
              <a:lnSpc>
                <a:spcPct val="10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Spécialisations de 3</a:t>
            </a:r>
            <a:r>
              <a:rPr lang="fr-FR" sz="2400" b="0" strike="noStrike" spc="-1" baseline="30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ème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 année</a:t>
            </a: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Parcours A : développement</a:t>
            </a:r>
          </a:p>
          <a:p>
            <a:pPr marL="1184400" lvl="2" indent="-269280"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Développeur, web, mobile, testeur…</a:t>
            </a:r>
            <a:endParaRPr lang="fr-FR" sz="2000" strike="noStrike" spc="-1" dirty="0">
              <a:solidFill>
                <a:srgbClr val="000000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Parcours B : sécurité (ancienne licence pro SRSI)</a:t>
            </a:r>
          </a:p>
          <a:p>
            <a:pPr marL="1184400" lvl="2" indent="-269280"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dministrateur système / réseau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marL="727200" lvl="1" indent="-269280">
              <a:lnSpc>
                <a:spcPct val="100000"/>
              </a:lnSpc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Parcours C : données</a:t>
            </a:r>
          </a:p>
          <a:p>
            <a:pPr marL="1184400" lvl="2" indent="-269280">
              <a:spcBef>
                <a:spcPts val="601"/>
              </a:spcBef>
              <a:buClr>
                <a:srgbClr val="1F497D"/>
              </a:buClr>
              <a:buFont typeface="Arial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Administrateur bases de données, big data…</a:t>
            </a:r>
            <a:endParaRPr lang="fr-FR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275D959-AD46-4BB7-B836-D47588C599C2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5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 4"/>
          <p:cNvPicPr/>
          <p:nvPr/>
        </p:nvPicPr>
        <p:blipFill>
          <a:blip r:embed="rId2"/>
          <a:stretch/>
        </p:blipFill>
        <p:spPr>
          <a:xfrm>
            <a:off x="649440" y="1556640"/>
            <a:ext cx="7450200" cy="4715640"/>
          </a:xfrm>
          <a:prstGeom prst="rect">
            <a:avLst/>
          </a:prstGeom>
          <a:ln w="12600">
            <a:noFill/>
          </a:ln>
        </p:spPr>
      </p:pic>
      <p:sp>
        <p:nvSpPr>
          <p:cNvPr id="286" name="TextShape 1"/>
          <p:cNvSpPr txBox="1"/>
          <p:nvPr/>
        </p:nvSpPr>
        <p:spPr>
          <a:xfrm>
            <a:off x="467640" y="274680"/>
            <a:ext cx="7632000" cy="56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Trois années de formation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Licence pro collé" hidden="1"/>
          <p:cNvPicPr/>
          <p:nvPr/>
        </p:nvPicPr>
        <p:blipFill rotWithShape="1">
          <a:blip r:embed="rId3"/>
          <a:srcRect t="222"/>
          <a:stretch/>
        </p:blipFill>
        <p:spPr>
          <a:xfrm>
            <a:off x="4788000" y="5591276"/>
            <a:ext cx="1511640" cy="861723"/>
          </a:xfrm>
          <a:prstGeom prst="rect">
            <a:avLst/>
          </a:prstGeom>
          <a:ln>
            <a:noFill/>
          </a:ln>
        </p:spPr>
      </p:pic>
      <p:grpSp>
        <p:nvGrpSpPr>
          <p:cNvPr id="7" name="License pro vectoriel">
            <a:extLst>
              <a:ext uri="{FF2B5EF4-FFF2-40B4-BE49-F238E27FC236}">
                <a16:creationId xmlns:a16="http://schemas.microsoft.com/office/drawing/2014/main" id="{80C6A7F5-51D8-6C08-21BE-5CEE05DFFC7B}"/>
              </a:ext>
            </a:extLst>
          </p:cNvPr>
          <p:cNvGrpSpPr/>
          <p:nvPr/>
        </p:nvGrpSpPr>
        <p:grpSpPr>
          <a:xfrm>
            <a:off x="4902570" y="5336731"/>
            <a:ext cx="1428380" cy="898969"/>
            <a:chOff x="6505470" y="5485700"/>
            <a:chExt cx="1496290" cy="967299"/>
          </a:xfrm>
        </p:grpSpPr>
        <p:sp>
          <p:nvSpPr>
            <p:cNvPr id="2" name="Flèche">
              <a:extLst>
                <a:ext uri="{FF2B5EF4-FFF2-40B4-BE49-F238E27FC236}">
                  <a16:creationId xmlns:a16="http://schemas.microsoft.com/office/drawing/2014/main" id="{611BC53A-CE65-EFF3-C581-43D466AC1292}"/>
                </a:ext>
              </a:extLst>
            </p:cNvPr>
            <p:cNvSpPr/>
            <p:nvPr/>
          </p:nvSpPr>
          <p:spPr>
            <a:xfrm>
              <a:off x="6505470" y="5485700"/>
              <a:ext cx="1496290" cy="967299"/>
            </a:xfrm>
            <a:prstGeom prst="rightArrow">
              <a:avLst/>
            </a:prstGeom>
            <a:solidFill>
              <a:srgbClr val="ED365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51999" rtlCol="0" anchor="ctr"/>
            <a:lstStyle/>
            <a:p>
              <a:pPr algn="ctr"/>
              <a:r>
                <a:rPr lang="fr-FR" sz="1100" cap="small" dirty="0"/>
                <a:t>Licence</a:t>
              </a:r>
            </a:p>
            <a:p>
              <a:pPr algn="ctr"/>
              <a:r>
                <a:rPr lang="fr-FR" sz="1100" cap="small" dirty="0"/>
                <a:t>Pro.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7A60D421-2560-D35F-47D2-96417F5318E0}"/>
                </a:ext>
              </a:extLst>
            </p:cNvPr>
            <p:cNvGrpSpPr/>
            <p:nvPr/>
          </p:nvGrpSpPr>
          <p:grpSpPr>
            <a:xfrm>
              <a:off x="7366909" y="5686851"/>
              <a:ext cx="541724" cy="534718"/>
              <a:chOff x="5566909" y="5712530"/>
              <a:chExt cx="541724" cy="534718"/>
            </a:xfrm>
          </p:grpSpPr>
          <p:sp>
            <p:nvSpPr>
              <p:cNvPr id="3" name="Obtention LP">
                <a:extLst>
                  <a:ext uri="{FF2B5EF4-FFF2-40B4-BE49-F238E27FC236}">
                    <a16:creationId xmlns:a16="http://schemas.microsoft.com/office/drawing/2014/main" id="{CFFAA1EF-A67D-824E-608D-6FCE8594185F}"/>
                  </a:ext>
                </a:extLst>
              </p:cNvPr>
              <p:cNvSpPr txBox="1"/>
              <p:nvPr/>
            </p:nvSpPr>
            <p:spPr>
              <a:xfrm>
                <a:off x="5566909" y="5949196"/>
                <a:ext cx="541724" cy="29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600" dirty="0"/>
                  <a:t>Obtention de la LP</a:t>
                </a:r>
              </a:p>
            </p:txBody>
          </p:sp>
          <p:pic>
            <p:nvPicPr>
              <p:cNvPr id="1028" name="Icône" descr="Mortarboard">
                <a:extLst>
                  <a:ext uri="{FF2B5EF4-FFF2-40B4-BE49-F238E27FC236}">
                    <a16:creationId xmlns:a16="http://schemas.microsoft.com/office/drawing/2014/main" id="{BF410E32-9C40-2026-DC44-F1D0884F40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0928" y="5712530"/>
                <a:ext cx="333687" cy="349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3E4E7AE-1716-E025-C968-B5E4F12F60AC}"/>
              </a:ext>
            </a:extLst>
          </p:cNvPr>
          <p:cNvSpPr/>
          <p:nvPr/>
        </p:nvSpPr>
        <p:spPr>
          <a:xfrm>
            <a:off x="3114989" y="1778558"/>
            <a:ext cx="2361363" cy="39188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Le BUT : une formation efficace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 algn="just">
              <a:lnSpc>
                <a:spcPct val="15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Un cycle d’étude court 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880" indent="-326160" algn="just">
              <a:lnSpc>
                <a:spcPct val="15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Un programme national (PN)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7200" lvl="1" indent="-269280" algn="just"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construit avec le monde de l’entreprise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7200" lvl="1" indent="-269280" algn="just"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actualisé régulièrement (2021)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6880" indent="-326160" algn="just">
              <a:lnSpc>
                <a:spcPct val="150000"/>
              </a:lnSpc>
              <a:spcBef>
                <a:spcPts val="649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Une formation universitaire 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7200" lvl="1" indent="-269280" algn="just"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orientée vers l'insertion professionnelle des étudiants 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7200" lvl="1" indent="-269280" algn="just">
              <a:spcBef>
                <a:spcPts val="649"/>
              </a:spcBef>
              <a:buClr>
                <a:srgbClr val="1F497D"/>
              </a:buClr>
              <a:buFont typeface="Arial"/>
              <a:buChar char="•"/>
            </a:pPr>
            <a:r>
              <a:rPr lang="fr-FR" sz="2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offrant une solide formation théorique qui permet la poursuite d'études</a:t>
            </a:r>
            <a:endParaRPr lang="fr-FR" sz="26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90E994D5-F718-44B0-AFD1-E3D9F19D94C5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7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8D87FFD0-6B29-410D-9FBD-E1E241D75C31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7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Les </a:t>
            </a:r>
            <a:r>
              <a:rPr lang="fr-FR" sz="40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avantages</a:t>
            </a:r>
            <a:r>
              <a:rPr lang="fr-FR" sz="4400" b="0" strike="noStrike" spc="-1">
                <a:solidFill>
                  <a:srgbClr val="FFFFFF"/>
                </a:solidFill>
                <a:latin typeface="Calibri"/>
                <a:ea typeface="ＭＳ Ｐゴシック"/>
              </a:rPr>
              <a:t> de l’université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57920" y="1866960"/>
            <a:ext cx="86860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Gratuité des études (hors frais d’inscription, ∼170 €)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Sécurité sociale étudiante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Bourses de l’enseignement supérieur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Accès aux restaurants et résidences universitaires</a:t>
            </a:r>
            <a:endParaRPr lang="fr-FR" sz="2800" b="0" strike="noStrike" spc="-1" dirty="0">
              <a:latin typeface="Arial"/>
            </a:endParaRPr>
          </a:p>
          <a:p>
            <a:pPr marL="326880" indent="-326160">
              <a:lnSpc>
                <a:spcPct val="150000"/>
              </a:lnSpc>
              <a:spcBef>
                <a:spcPts val="700"/>
              </a:spcBef>
              <a:buClr>
                <a:srgbClr val="77933C"/>
              </a:buClr>
              <a:buFont typeface="Wingdings" charset="2"/>
              <a:buChar char="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Carte d’étudiant</a:t>
            </a:r>
            <a:endParaRPr lang="fr-FR" sz="2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700"/>
              </a:spcBef>
            </a:pPr>
            <a:endParaRPr lang="fr-FR" sz="2800" b="0" strike="noStrike" spc="-1" dirty="0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92D1C278-C835-4899-BE46-64BE3483C5F9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8</a:t>
            </a:fld>
            <a:endParaRPr lang="fr-FR" sz="2400" b="0" strike="noStrike" spc="-1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249760" y="6392160"/>
            <a:ext cx="929880" cy="3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</a:pPr>
            <a:fld id="{50CFC770-5AD8-4785-95AB-3FC55B95E548}" type="slidenum">
              <a:rPr lang="fr-FR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8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611280" y="2708280"/>
            <a:ext cx="7771680" cy="136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fr-FR" sz="4400" b="1" spc="-1" dirty="0">
                <a:solidFill>
                  <a:srgbClr val="77933C"/>
                </a:solidFill>
                <a:latin typeface="Calibri"/>
                <a:ea typeface="ＭＳ Ｐゴシック"/>
              </a:rPr>
              <a:t>2</a:t>
            </a:r>
            <a:r>
              <a:rPr lang="fr-FR" sz="4400" b="1" strike="noStrike" spc="-1" dirty="0">
                <a:solidFill>
                  <a:srgbClr val="77933C"/>
                </a:solidFill>
                <a:latin typeface="Calibri"/>
                <a:ea typeface="ＭＳ Ｐゴシック"/>
              </a:rPr>
              <a:t>. </a:t>
            </a:r>
            <a:r>
              <a:rPr lang="fr-FR" sz="4400" b="1" strike="noStrike" spc="-1" dirty="0">
                <a:solidFill>
                  <a:srgbClr val="FFFFFF"/>
                </a:solidFill>
                <a:latin typeface="Calibri"/>
                <a:ea typeface="ＭＳ Ｐゴシック"/>
              </a:rPr>
              <a:t>L’enseignement </a:t>
            </a:r>
            <a:br>
              <a:rPr lang="fr-FR" sz="4400" b="1" spc="-1" dirty="0">
                <a:solidFill>
                  <a:srgbClr val="FFFFFF"/>
                </a:solidFill>
                <a:latin typeface="Calibri"/>
                <a:ea typeface="ＭＳ Ｐゴシック"/>
              </a:rPr>
            </a:br>
            <a:r>
              <a:rPr lang="fr-FR" sz="4400" b="1" spc="-1" dirty="0">
                <a:solidFill>
                  <a:srgbClr val="FFFFFF"/>
                </a:solidFill>
                <a:latin typeface="Calibri"/>
                <a:ea typeface="ＭＳ Ｐゴシック"/>
              </a:rPr>
              <a:t>et l’environnement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fld id="{A290B76E-395F-4F38-806D-1E1026816F1D}" type="slidenum">
              <a:rPr lang="fr-FR" sz="2400" b="0" strike="noStrike" spc="-1">
                <a:solidFill>
                  <a:srgbClr val="FFFFFF"/>
                </a:solidFill>
                <a:latin typeface="Arial"/>
                <a:ea typeface="ＭＳ Ｐゴシック"/>
              </a:rPr>
              <a:t>9</a:t>
            </a:fld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33675</TotalTime>
  <Words>2040</Words>
  <Application>Microsoft Macintosh PowerPoint</Application>
  <PresentationFormat>Affichage à l'écran (4:3)</PresentationFormat>
  <Paragraphs>404</Paragraphs>
  <Slides>39</Slides>
  <Notes>8</Notes>
  <HiddenSlides>2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39</vt:i4>
      </vt:variant>
    </vt:vector>
  </HeadingPairs>
  <TitlesOfParts>
    <vt:vector size="53" baseType="lpstr">
      <vt:lpstr>StarSymbol</vt:lpstr>
      <vt:lpstr>Arial</vt:lpstr>
      <vt:lpstr>Calibri</vt:lpstr>
      <vt:lpstr>Calibri Light</vt:lpstr>
      <vt:lpstr>Cambria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Et en plus 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Renseignements handicap IUT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yacine</dc:creator>
  <dc:description/>
  <cp:lastModifiedBy>Vincent Liard</cp:lastModifiedBy>
  <cp:revision>203</cp:revision>
  <dcterms:modified xsi:type="dcterms:W3CDTF">2024-02-10T10:43:35Z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15.0039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Présentation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43</vt:i4>
  </property>
</Properties>
</file>